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5"/>
  </p:notesMasterIdLst>
  <p:sldIdLst>
    <p:sldId id="256" r:id="rId2"/>
    <p:sldId id="263" r:id="rId3"/>
    <p:sldId id="301" r:id="rId4"/>
    <p:sldId id="311" r:id="rId5"/>
    <p:sldId id="302" r:id="rId6"/>
    <p:sldId id="259" r:id="rId7"/>
    <p:sldId id="322" r:id="rId8"/>
    <p:sldId id="323" r:id="rId9"/>
    <p:sldId id="310" r:id="rId10"/>
    <p:sldId id="303" r:id="rId11"/>
    <p:sldId id="316" r:id="rId12"/>
    <p:sldId id="304" r:id="rId13"/>
    <p:sldId id="317" r:id="rId14"/>
    <p:sldId id="305" r:id="rId15"/>
    <p:sldId id="318" r:id="rId16"/>
    <p:sldId id="306" r:id="rId17"/>
    <p:sldId id="319" r:id="rId18"/>
    <p:sldId id="307" r:id="rId19"/>
    <p:sldId id="320" r:id="rId20"/>
    <p:sldId id="308" r:id="rId21"/>
    <p:sldId id="272" r:id="rId22"/>
    <p:sldId id="324" r:id="rId23"/>
    <p:sldId id="279" r:id="rId24"/>
  </p:sldIdLst>
  <p:sldSz cx="9144000" cy="5143500" type="screen16x9"/>
  <p:notesSz cx="6858000" cy="9144000"/>
  <p:embeddedFontLst>
    <p:embeddedFont>
      <p:font typeface="Montserrat" pitchFamily="2" charset="0"/>
      <p:regular r:id="rId26"/>
      <p:bold r:id="rId27"/>
      <p:italic r:id="rId28"/>
      <p:boldItalic r:id="rId29"/>
    </p:embeddedFont>
    <p:embeddedFont>
      <p:font typeface="Montserrat ExtraBold" pitchFamily="2" charset="0"/>
      <p:bold r:id="rId30"/>
      <p:boldItalic r:id="rId31"/>
    </p:embeddedFont>
    <p:embeddedFont>
      <p:font typeface="Raleway" pitchFamily="2" charset="0"/>
      <p:regular r:id="rId32"/>
      <p:bold r:id="rId33"/>
      <p:italic r:id="rId34"/>
      <p:boldItalic r:id="rId35"/>
    </p:embeddedFont>
    <p:embeddedFont>
      <p:font typeface="Raleway Medium" pitchFamily="2" charset="0"/>
      <p:regular r:id="rId36"/>
      <p:bold r:id="rId37"/>
      <p:italic r:id="rId38"/>
      <p:boldItalic r:id="rId39"/>
    </p:embeddedFont>
    <p:embeddedFont>
      <p:font typeface="Ramabhadra" panose="020B0604020202020204" charset="0"/>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43"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50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D5495C-6724-416E-AEFF-82EE489667D9}">
  <a:tblStyle styleId="{3AD5495C-6724-416E-AEFF-82EE489667D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4" d="100"/>
          <a:sy n="104" d="100"/>
        </p:scale>
        <p:origin x="466" y="82"/>
      </p:cViewPr>
      <p:guideLst>
        <p:guide orient="horz" pos="1643"/>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png>
</file>

<file path=ppt/media/image10.png>
</file>

<file path=ppt/media/image11.png>
</file>

<file path=ppt/media/image12.sv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ec13231a9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ec13231a9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Matrix - Customer Peformance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 - Logo</a:t>
            </a:r>
            <a:endParaRPr dirty="0"/>
          </a:p>
          <a:p>
            <a:r>
              <a:rPr b="0" dirty="0"/>
              <a:t>No alt text provided</a:t>
            </a:r>
            <a:endParaRPr dirty="0"/>
          </a:p>
          <a:p>
            <a:endParaRPr dirty="0"/>
          </a:p>
          <a:p>
            <a:r>
              <a:rPr b="1" dirty="0"/>
              <a:t>Text box - Customer Performance</a:t>
            </a:r>
            <a:endParaRPr dirty="0"/>
          </a:p>
          <a:p>
            <a:r>
              <a:rPr b="0" dirty="0"/>
              <a:t>No alt text provided</a:t>
            </a:r>
            <a:endParaRPr dirty="0"/>
          </a:p>
          <a:p>
            <a:endParaRPr dirty="0"/>
          </a:p>
          <a:p>
            <a:r>
              <a:rPr b="1" dirty="0"/>
              <a:t>Slicer - Region</a:t>
            </a:r>
            <a:endParaRPr dirty="0"/>
          </a:p>
          <a:p>
            <a:r>
              <a:rPr b="0" dirty="0"/>
              <a:t>No alt text provided</a:t>
            </a:r>
            <a:endParaRPr dirty="0"/>
          </a:p>
          <a:p>
            <a:endParaRPr dirty="0"/>
          </a:p>
          <a:p>
            <a:r>
              <a:rPr b="1" dirty="0"/>
              <a:t>Slicer - Customer</a:t>
            </a:r>
            <a:endParaRPr dirty="0"/>
          </a:p>
          <a:p>
            <a:r>
              <a:rPr b="0" dirty="0"/>
              <a:t>No alt text provided</a:t>
            </a:r>
            <a:endParaRPr dirty="0"/>
          </a:p>
          <a:p>
            <a:endParaRPr dirty="0"/>
          </a:p>
          <a:p>
            <a:r>
              <a:rPr b="1" dirty="0"/>
              <a:t>Slicer - Segment, Category</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 - Sales</a:t>
            </a:r>
            <a:endParaRPr dirty="0"/>
          </a:p>
          <a:p>
            <a:r>
              <a:rPr b="0" dirty="0"/>
              <a:t>No alt text provided</a:t>
            </a:r>
            <a:endParaRPr dirty="0"/>
          </a:p>
          <a:p>
            <a:endParaRPr dirty="0"/>
          </a:p>
          <a:p>
            <a:r>
              <a:rPr b="1" dirty="0"/>
              <a:t>Image - Marketing</a:t>
            </a:r>
            <a:endParaRPr dirty="0"/>
          </a:p>
          <a:p>
            <a:r>
              <a:rPr b="0" dirty="0"/>
              <a:t>No alt text provided</a:t>
            </a:r>
            <a:endParaRPr dirty="0"/>
          </a:p>
          <a:p>
            <a:endParaRPr dirty="0"/>
          </a:p>
          <a:p>
            <a:r>
              <a:rPr b="1" dirty="0"/>
              <a:t>Image - Finance</a:t>
            </a:r>
            <a:endParaRPr dirty="0"/>
          </a:p>
          <a:p>
            <a:r>
              <a:rPr b="0" dirty="0"/>
              <a:t>No alt text provided</a:t>
            </a:r>
            <a:endParaRPr dirty="0"/>
          </a:p>
          <a:p>
            <a:endParaRPr dirty="0"/>
          </a:p>
          <a:p>
            <a:r>
              <a:rPr b="1" dirty="0"/>
              <a:t>Image - Executive</a:t>
            </a:r>
            <a:endParaRPr dirty="0"/>
          </a:p>
          <a:p>
            <a:r>
              <a:rPr b="0" dirty="0"/>
              <a:t>No alt text provided</a:t>
            </a:r>
            <a:endParaRPr dirty="0"/>
          </a:p>
          <a:p>
            <a:endParaRPr dirty="0"/>
          </a:p>
          <a:p>
            <a:r>
              <a:rPr b="1" dirty="0"/>
              <a:t>Image - Supply Chain</a:t>
            </a:r>
            <a:endParaRPr dirty="0"/>
          </a:p>
          <a:p>
            <a:r>
              <a:rPr b="0" dirty="0"/>
              <a:t>No alt text provided</a:t>
            </a:r>
            <a:endParaRPr dirty="0"/>
          </a:p>
          <a:p>
            <a:endParaRPr dirty="0"/>
          </a:p>
          <a:p>
            <a:r>
              <a:rPr b="1" dirty="0"/>
              <a:t>Image - Home</a:t>
            </a:r>
            <a:endParaRPr dirty="0"/>
          </a:p>
          <a:p>
            <a:r>
              <a:rPr b="0" dirty="0"/>
              <a:t>No alt text provided</a:t>
            </a:r>
            <a:endParaRPr dirty="0"/>
          </a:p>
          <a:p>
            <a:endParaRPr dirty="0"/>
          </a:p>
          <a:p>
            <a:r>
              <a:rPr b="1" dirty="0"/>
              <a:t>Shape - Highlight</a:t>
            </a:r>
            <a:endParaRPr dirty="0"/>
          </a:p>
          <a:p>
            <a:r>
              <a:rPr b="0" dirty="0"/>
              <a:t>No alt text provided</a:t>
            </a:r>
            <a:endParaRPr dirty="0"/>
          </a:p>
          <a:p>
            <a:endParaRPr dirty="0"/>
          </a:p>
          <a:p>
            <a:r>
              <a:rPr b="1" dirty="0"/>
              <a:t>Text box - Note</a:t>
            </a:r>
            <a:endParaRPr dirty="0"/>
          </a:p>
          <a:p>
            <a:r>
              <a:rPr b="0" dirty="0"/>
              <a:t>No alt text provided</a:t>
            </a:r>
            <a:endParaRPr dirty="0"/>
          </a:p>
          <a:p>
            <a:endParaRPr dirty="0"/>
          </a:p>
          <a:p>
            <a:r>
              <a:rPr b="1" dirty="0"/>
              <a:t>Net Sales Proportion</a:t>
            </a:r>
            <a:endParaRPr dirty="0"/>
          </a:p>
          <a:p>
            <a:r>
              <a:rPr b="0" dirty="0"/>
              <a:t>No alt text provided</a:t>
            </a:r>
            <a:endParaRPr dirty="0"/>
          </a:p>
          <a:p>
            <a:endParaRPr dirty="0"/>
          </a:p>
          <a:p>
            <a:r>
              <a:rPr b="1" dirty="0"/>
              <a:t>NS - GM Conversion</a:t>
            </a:r>
            <a:endParaRPr dirty="0"/>
          </a:p>
          <a:p>
            <a:r>
              <a:rPr b="0" dirty="0"/>
              <a:t>No alt text provided</a:t>
            </a:r>
            <a:endParaRPr dirty="0"/>
          </a:p>
          <a:p>
            <a:endParaRPr dirty="0"/>
          </a:p>
          <a:p>
            <a:r>
              <a:rPr b="1" dirty="0"/>
              <a:t>Shape - Arrow</a:t>
            </a:r>
            <a:endParaRPr dirty="0"/>
          </a:p>
          <a:p>
            <a:r>
              <a:rPr b="0" dirty="0"/>
              <a:t>No alt text provided</a:t>
            </a:r>
            <a:endParaRPr dirty="0"/>
          </a:p>
          <a:p>
            <a:endParaRPr dirty="0"/>
          </a:p>
          <a:p>
            <a:r>
              <a:rPr b="1" dirty="0"/>
              <a:t>Matrix - Top Products</a:t>
            </a:r>
            <a:endParaRPr dirty="0"/>
          </a:p>
          <a:p>
            <a:r>
              <a:rPr b="0" dirty="0"/>
              <a:t>No alt text provided</a:t>
            </a:r>
            <a:endParaRPr dirty="0"/>
          </a:p>
          <a:p>
            <a:endParaRPr dirty="0"/>
          </a:p>
          <a:p>
            <a:r>
              <a:rPr b="1" dirty="0"/>
              <a:t>Text box - Unit Economics</a:t>
            </a:r>
            <a:endParaRPr dirty="0"/>
          </a:p>
          <a:p>
            <a:r>
              <a:rPr b="0" dirty="0"/>
              <a:t>No alt text provided</a:t>
            </a:r>
            <a:endParaRPr dirty="0"/>
          </a:p>
          <a:p>
            <a:endParaRPr dirty="0"/>
          </a:p>
          <a:p>
            <a:r>
              <a:rPr b="1" dirty="0"/>
              <a:t>GM % v/s NS ₹</a:t>
            </a:r>
            <a:endParaRPr dirty="0"/>
          </a:p>
          <a:p>
            <a:r>
              <a:rPr b="0" dirty="0"/>
              <a:t>No alt text provided</a:t>
            </a:r>
            <a:endParaRPr dirty="0"/>
          </a:p>
          <a:p>
            <a:endParaRPr dirty="0"/>
          </a:p>
          <a:p>
            <a:r>
              <a:rPr b="1" dirty="0"/>
              <a:t>Text box - Performance Matrix</a:t>
            </a:r>
            <a:endParaRPr dirty="0"/>
          </a:p>
          <a:p>
            <a:r>
              <a:rPr b="0" dirty="0"/>
              <a:t>No alt text provided</a:t>
            </a:r>
            <a:endParaRPr dirty="0"/>
          </a:p>
          <a:p>
            <a:endParaRPr dirty="0"/>
          </a:p>
          <a:p>
            <a:r>
              <a:rPr b="1" dirty="0"/>
              <a:t>Text box - Top Products</a:t>
            </a:r>
            <a:endParaRPr dirty="0"/>
          </a:p>
          <a:p>
            <a:r>
              <a:rPr b="0" dirty="0"/>
              <a:t>No alt text provided</a:t>
            </a:r>
            <a:endParaRPr dirty="0"/>
          </a:p>
          <a:p>
            <a:endParaRPr dirty="0"/>
          </a:p>
          <a:p>
            <a:r>
              <a:rPr b="1" dirty="0"/>
              <a:t>Gap Tolerance</a:t>
            </a:r>
            <a:endParaRPr dirty="0"/>
          </a:p>
          <a:p>
            <a:r>
              <a:rPr b="0" dirty="0"/>
              <a:t>No alt text provided</a:t>
            </a:r>
            <a:endParaRPr dirty="0"/>
          </a:p>
          <a:p>
            <a:endParaRPr dirty="0"/>
          </a:p>
          <a:p>
            <a:r>
              <a:rPr b="1" dirty="0"/>
              <a:t>Text box - Gap Tolerance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 - FY Desc</a:t>
            </a:r>
            <a:endParaRPr dirty="0"/>
          </a:p>
          <a:p>
            <a:r>
              <a:rPr b="0" dirty="0"/>
              <a:t>No alt text provided</a:t>
            </a:r>
            <a:endParaRPr dirty="0"/>
          </a:p>
          <a:p>
            <a:endParaRPr dirty="0"/>
          </a:p>
          <a:p>
            <a:r>
              <a:rPr b="1" dirty="0"/>
              <a:t>Slicer - YTD, YTG</a:t>
            </a:r>
            <a:endParaRPr dirty="0"/>
          </a:p>
          <a:p>
            <a:r>
              <a:rPr b="0" dirty="0"/>
              <a:t>No alt text provided</a:t>
            </a:r>
            <a:endParaRPr dirty="0"/>
          </a:p>
          <a:p>
            <a:endParaRPr dirty="0"/>
          </a:p>
          <a:p>
            <a:r>
              <a:rPr b="1" dirty="0"/>
              <a:t>Slicer - Quarters</a:t>
            </a:r>
            <a:endParaRPr dirty="0"/>
          </a:p>
          <a:p>
            <a:r>
              <a:rPr b="0" dirty="0"/>
              <a:t>No alt text provided</a:t>
            </a:r>
            <a:endParaRPr dirty="0"/>
          </a:p>
          <a:p>
            <a:endParaRPr dirty="0"/>
          </a:p>
          <a:p>
            <a:r>
              <a:rPr b="1" dirty="0"/>
              <a:t>Benchmark</a:t>
            </a:r>
            <a:endParaRPr dirty="0"/>
          </a:p>
          <a:p>
            <a:r>
              <a:rPr b="0" dirty="0"/>
              <a:t>No alt text provided</a:t>
            </a:r>
            <a:endParaRPr dirty="0"/>
          </a:p>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c13231a95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c13231a9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51941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Matrix - Product Performance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 - Logo</a:t>
            </a:r>
            <a:endParaRPr dirty="0"/>
          </a:p>
          <a:p>
            <a:r>
              <a:rPr b="0" dirty="0"/>
              <a:t>No alt text provided</a:t>
            </a:r>
            <a:endParaRPr dirty="0"/>
          </a:p>
          <a:p>
            <a:endParaRPr dirty="0"/>
          </a:p>
          <a:p>
            <a:r>
              <a:rPr b="1" dirty="0"/>
              <a:t>Text box - Product Performance</a:t>
            </a:r>
            <a:endParaRPr dirty="0"/>
          </a:p>
          <a:p>
            <a:r>
              <a:rPr b="0" dirty="0"/>
              <a:t>No alt text provided</a:t>
            </a:r>
            <a:endParaRPr dirty="0"/>
          </a:p>
          <a:p>
            <a:endParaRPr dirty="0"/>
          </a:p>
          <a:p>
            <a:r>
              <a:rPr b="1" dirty="0"/>
              <a:t>Slicer - Region</a:t>
            </a:r>
            <a:endParaRPr dirty="0"/>
          </a:p>
          <a:p>
            <a:r>
              <a:rPr b="0" dirty="0"/>
              <a:t>No alt text provided</a:t>
            </a:r>
            <a:endParaRPr dirty="0"/>
          </a:p>
          <a:p>
            <a:endParaRPr dirty="0"/>
          </a:p>
          <a:p>
            <a:r>
              <a:rPr b="1" dirty="0"/>
              <a:t>Slicer - Market</a:t>
            </a:r>
            <a:endParaRPr dirty="0"/>
          </a:p>
          <a:p>
            <a:r>
              <a:rPr b="0" dirty="0"/>
              <a:t>No alt text provided</a:t>
            </a:r>
            <a:endParaRPr dirty="0"/>
          </a:p>
          <a:p>
            <a:endParaRPr dirty="0"/>
          </a:p>
          <a:p>
            <a:r>
              <a:rPr b="1" dirty="0"/>
              <a:t>Slicer - Customer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 - Sales</a:t>
            </a:r>
            <a:endParaRPr dirty="0"/>
          </a:p>
          <a:p>
            <a:r>
              <a:rPr b="0" dirty="0"/>
              <a:t>No alt text provided</a:t>
            </a:r>
            <a:endParaRPr dirty="0"/>
          </a:p>
          <a:p>
            <a:endParaRPr dirty="0"/>
          </a:p>
          <a:p>
            <a:r>
              <a:rPr b="1" dirty="0"/>
              <a:t>Image - Marketing</a:t>
            </a:r>
            <a:endParaRPr dirty="0"/>
          </a:p>
          <a:p>
            <a:r>
              <a:rPr b="0" dirty="0"/>
              <a:t>No alt text provided</a:t>
            </a:r>
            <a:endParaRPr dirty="0"/>
          </a:p>
          <a:p>
            <a:endParaRPr dirty="0"/>
          </a:p>
          <a:p>
            <a:r>
              <a:rPr b="1" dirty="0"/>
              <a:t>Image - Finance</a:t>
            </a:r>
            <a:endParaRPr dirty="0"/>
          </a:p>
          <a:p>
            <a:r>
              <a:rPr b="0" dirty="0"/>
              <a:t>No alt text provided</a:t>
            </a:r>
            <a:endParaRPr dirty="0"/>
          </a:p>
          <a:p>
            <a:endParaRPr dirty="0"/>
          </a:p>
          <a:p>
            <a:r>
              <a:rPr b="1" dirty="0"/>
              <a:t>Image - Executive</a:t>
            </a:r>
            <a:endParaRPr dirty="0"/>
          </a:p>
          <a:p>
            <a:r>
              <a:rPr b="0" dirty="0"/>
              <a:t>No alt text provided</a:t>
            </a:r>
            <a:endParaRPr dirty="0"/>
          </a:p>
          <a:p>
            <a:endParaRPr dirty="0"/>
          </a:p>
          <a:p>
            <a:r>
              <a:rPr b="1" dirty="0"/>
              <a:t>Image - Supply Chain</a:t>
            </a:r>
            <a:endParaRPr dirty="0"/>
          </a:p>
          <a:p>
            <a:r>
              <a:rPr b="0" dirty="0"/>
              <a:t>No alt text provided</a:t>
            </a:r>
            <a:endParaRPr dirty="0"/>
          </a:p>
          <a:p>
            <a:endParaRPr dirty="0"/>
          </a:p>
          <a:p>
            <a:r>
              <a:rPr b="1" dirty="0"/>
              <a:t>Image - Home</a:t>
            </a:r>
            <a:endParaRPr dirty="0"/>
          </a:p>
          <a:p>
            <a:r>
              <a:rPr b="0" dirty="0"/>
              <a:t>No alt text provided</a:t>
            </a:r>
            <a:endParaRPr dirty="0"/>
          </a:p>
          <a:p>
            <a:endParaRPr dirty="0"/>
          </a:p>
          <a:p>
            <a:r>
              <a:rPr b="1" dirty="0"/>
              <a:t>Shape - Highlighter</a:t>
            </a:r>
            <a:endParaRPr dirty="0"/>
          </a:p>
          <a:p>
            <a:r>
              <a:rPr b="0" dirty="0"/>
              <a:t>No alt text provided</a:t>
            </a:r>
            <a:endParaRPr dirty="0"/>
          </a:p>
          <a:p>
            <a:endParaRPr dirty="0"/>
          </a:p>
          <a:p>
            <a:r>
              <a:rPr b="1" dirty="0"/>
              <a:t>Text box - Note</a:t>
            </a:r>
            <a:endParaRPr dirty="0"/>
          </a:p>
          <a:p>
            <a:r>
              <a:rPr b="0" dirty="0"/>
              <a:t>No alt text provided</a:t>
            </a:r>
            <a:endParaRPr dirty="0"/>
          </a:p>
          <a:p>
            <a:endParaRPr dirty="0"/>
          </a:p>
          <a:p>
            <a:r>
              <a:rPr b="1" dirty="0"/>
              <a:t>Gross Margin Proportion</a:t>
            </a:r>
            <a:endParaRPr dirty="0"/>
          </a:p>
          <a:p>
            <a:r>
              <a:rPr b="0" dirty="0"/>
              <a:t>No alt text provided</a:t>
            </a:r>
            <a:endParaRPr dirty="0"/>
          </a:p>
          <a:p>
            <a:endParaRPr dirty="0"/>
          </a:p>
          <a:p>
            <a:r>
              <a:rPr b="1" dirty="0"/>
              <a:t>Shape - Arrow</a:t>
            </a:r>
            <a:endParaRPr dirty="0"/>
          </a:p>
          <a:p>
            <a:r>
              <a:rPr b="0" dirty="0"/>
              <a:t>No alt text provided</a:t>
            </a:r>
            <a:endParaRPr dirty="0"/>
          </a:p>
          <a:p>
            <a:endParaRPr dirty="0"/>
          </a:p>
          <a:p>
            <a:r>
              <a:rPr b="1" dirty="0"/>
              <a:t>Text box - Unit Economics</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Text box - Performance Matrix</a:t>
            </a:r>
            <a:endParaRPr dirty="0"/>
          </a:p>
          <a:p>
            <a:r>
              <a:rPr b="0" dirty="0"/>
              <a:t>No alt text provided</a:t>
            </a:r>
            <a:endParaRPr dirty="0"/>
          </a:p>
          <a:p>
            <a:endParaRPr dirty="0"/>
          </a:p>
          <a:p>
            <a:r>
              <a:rPr b="1" dirty="0"/>
              <a:t>Text box - Region/Market Performance</a:t>
            </a:r>
            <a:endParaRPr dirty="0"/>
          </a:p>
          <a:p>
            <a:r>
              <a:rPr b="0" dirty="0"/>
              <a:t>No alt text provided</a:t>
            </a:r>
            <a:endParaRPr dirty="0"/>
          </a:p>
          <a:p>
            <a:endParaRPr dirty="0"/>
          </a:p>
          <a:p>
            <a:r>
              <a:rPr b="1" dirty="0"/>
              <a:t>GM - NP Conversion</a:t>
            </a:r>
            <a:endParaRPr dirty="0"/>
          </a:p>
          <a:p>
            <a:r>
              <a:rPr b="0" dirty="0"/>
              <a:t>No alt text provided</a:t>
            </a:r>
            <a:endParaRPr dirty="0"/>
          </a:p>
          <a:p>
            <a:endParaRPr dirty="0"/>
          </a:p>
          <a:p>
            <a:r>
              <a:rPr b="1" dirty="0"/>
              <a:t>Matrix - Region/Market Performance</a:t>
            </a:r>
            <a:endParaRPr dirty="0"/>
          </a:p>
          <a:p>
            <a:r>
              <a:rPr b="0" dirty="0"/>
              <a:t>No alt text provided</a:t>
            </a:r>
            <a:endParaRPr dirty="0"/>
          </a:p>
          <a:p>
            <a:endParaRPr dirty="0"/>
          </a:p>
          <a:p>
            <a:r>
              <a:rPr b="1" dirty="0"/>
              <a:t>NP % v/s NS</a:t>
            </a:r>
            <a:endParaRPr dirty="0"/>
          </a:p>
          <a:p>
            <a:r>
              <a:rPr b="0" dirty="0"/>
              <a:t>No alt text provided</a:t>
            </a:r>
            <a:endParaRPr dirty="0"/>
          </a:p>
          <a:p>
            <a:endParaRPr dirty="0"/>
          </a:p>
          <a:p>
            <a:r>
              <a:rPr b="1" dirty="0"/>
              <a:t>Button - GM %</a:t>
            </a:r>
            <a:endParaRPr dirty="0"/>
          </a:p>
          <a:p>
            <a:r>
              <a:rPr b="0" dirty="0"/>
              <a:t>No alt text provided</a:t>
            </a:r>
            <a:endParaRPr dirty="0"/>
          </a:p>
          <a:p>
            <a:endParaRPr dirty="0"/>
          </a:p>
          <a:p>
            <a:r>
              <a:rPr b="1" dirty="0"/>
              <a:t>Button - Net Profit %</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Line - Net Profit %</a:t>
            </a:r>
            <a:endParaRPr dirty="0"/>
          </a:p>
          <a:p>
            <a:r>
              <a:rPr b="0" dirty="0"/>
              <a:t>No alt text provided</a:t>
            </a:r>
            <a:endParaRPr dirty="0"/>
          </a:p>
          <a:p>
            <a:endParaRPr dirty="0"/>
          </a:p>
          <a:p>
            <a:r>
              <a:rPr b="1" dirty="0"/>
              <a:t>Slicer - FY Desc</a:t>
            </a:r>
            <a:endParaRPr dirty="0"/>
          </a:p>
          <a:p>
            <a:r>
              <a:rPr b="0" dirty="0"/>
              <a:t>No alt text provided</a:t>
            </a:r>
            <a:endParaRPr dirty="0"/>
          </a:p>
          <a:p>
            <a:endParaRPr dirty="0"/>
          </a:p>
          <a:p>
            <a:r>
              <a:rPr b="1" dirty="0"/>
              <a:t>Slicer - Quarters</a:t>
            </a:r>
            <a:endParaRPr dirty="0"/>
          </a:p>
          <a:p>
            <a:r>
              <a:rPr b="0" dirty="0"/>
              <a:t>No alt text provided</a:t>
            </a:r>
            <a:endParaRPr dirty="0"/>
          </a:p>
          <a:p>
            <a:endParaRPr dirty="0"/>
          </a:p>
          <a:p>
            <a:r>
              <a:rPr b="1" dirty="0"/>
              <a:t>Slicer - YTD, YTG</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c13231a95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c13231a9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62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actionButton</a:t>
            </a:r>
            <a:endParaRPr dirty="0"/>
          </a:p>
          <a:p>
            <a:r>
              <a:rPr b="0" dirty="0"/>
              <a:t>No alt text provided</a:t>
            </a:r>
            <a:endParaRPr dirty="0"/>
          </a:p>
          <a:p>
            <a:endParaRPr dirty="0"/>
          </a:p>
          <a:p>
            <a:r>
              <a:rPr b="1" dirty="0"/>
              <a:t>Image - Logo</a:t>
            </a:r>
            <a:endParaRPr dirty="0"/>
          </a:p>
          <a:p>
            <a:r>
              <a:rPr b="0" dirty="0"/>
              <a:t>No alt text provided</a:t>
            </a:r>
            <a:endParaRPr dirty="0"/>
          </a:p>
          <a:p>
            <a:endParaRPr dirty="0"/>
          </a:p>
          <a:p>
            <a:r>
              <a:rPr b="1" dirty="0"/>
              <a:t>Text box - Key Metrics Customers</a:t>
            </a:r>
            <a:endParaRPr dirty="0"/>
          </a:p>
          <a:p>
            <a:r>
              <a:rPr b="0" dirty="0"/>
              <a:t>No alt text provided</a:t>
            </a:r>
            <a:endParaRPr dirty="0"/>
          </a:p>
          <a:p>
            <a:endParaRPr dirty="0"/>
          </a:p>
          <a:p>
            <a:r>
              <a:rPr b="1" dirty="0"/>
              <a:t>Slicer - Region, Market</a:t>
            </a:r>
            <a:endParaRPr dirty="0"/>
          </a:p>
          <a:p>
            <a:r>
              <a:rPr b="0" dirty="0"/>
              <a:t>No alt text provided</a:t>
            </a:r>
            <a:endParaRPr dirty="0"/>
          </a:p>
          <a:p>
            <a:endParaRPr dirty="0"/>
          </a:p>
          <a:p>
            <a:r>
              <a:rPr b="1" dirty="0"/>
              <a:t>Slicer - Customer</a:t>
            </a:r>
            <a:endParaRPr dirty="0"/>
          </a:p>
          <a:p>
            <a:r>
              <a:rPr b="0" dirty="0"/>
              <a:t>No alt text provided</a:t>
            </a:r>
            <a:endParaRPr dirty="0"/>
          </a:p>
          <a:p>
            <a:endParaRPr dirty="0"/>
          </a:p>
          <a:p>
            <a:r>
              <a:rPr b="1" dirty="0"/>
              <a:t>Slicer - Segment, Category</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 - Sales</a:t>
            </a:r>
            <a:endParaRPr dirty="0"/>
          </a:p>
          <a:p>
            <a:r>
              <a:rPr b="0" dirty="0"/>
              <a:t>No alt text provided</a:t>
            </a:r>
            <a:endParaRPr dirty="0"/>
          </a:p>
          <a:p>
            <a:endParaRPr dirty="0"/>
          </a:p>
          <a:p>
            <a:r>
              <a:rPr b="1" dirty="0"/>
              <a:t>Image - Marketing</a:t>
            </a:r>
            <a:endParaRPr dirty="0"/>
          </a:p>
          <a:p>
            <a:r>
              <a:rPr b="0" dirty="0"/>
              <a:t>No alt text provided</a:t>
            </a:r>
            <a:endParaRPr dirty="0"/>
          </a:p>
          <a:p>
            <a:endParaRPr dirty="0"/>
          </a:p>
          <a:p>
            <a:r>
              <a:rPr b="1" dirty="0"/>
              <a:t>Image - Finance</a:t>
            </a:r>
            <a:endParaRPr dirty="0"/>
          </a:p>
          <a:p>
            <a:r>
              <a:rPr b="0" dirty="0"/>
              <a:t>No alt text provided</a:t>
            </a:r>
            <a:endParaRPr dirty="0"/>
          </a:p>
          <a:p>
            <a:endParaRPr dirty="0"/>
          </a:p>
          <a:p>
            <a:r>
              <a:rPr b="1" dirty="0"/>
              <a:t>Image - Executive</a:t>
            </a:r>
            <a:endParaRPr dirty="0"/>
          </a:p>
          <a:p>
            <a:r>
              <a:rPr b="0" dirty="0"/>
              <a:t>No alt text provided</a:t>
            </a:r>
            <a:endParaRPr dirty="0"/>
          </a:p>
          <a:p>
            <a:endParaRPr dirty="0"/>
          </a:p>
          <a:p>
            <a:r>
              <a:rPr b="1" dirty="0"/>
              <a:t>Image - Home</a:t>
            </a:r>
            <a:endParaRPr dirty="0"/>
          </a:p>
          <a:p>
            <a:r>
              <a:rPr b="0" dirty="0"/>
              <a:t>No alt text provided</a:t>
            </a:r>
            <a:endParaRPr dirty="0"/>
          </a:p>
          <a:p>
            <a:endParaRPr dirty="0"/>
          </a:p>
          <a:p>
            <a:r>
              <a:rPr b="1" dirty="0"/>
              <a:t>Shape - Highlighter</a:t>
            </a:r>
            <a:endParaRPr dirty="0"/>
          </a:p>
          <a:p>
            <a:r>
              <a:rPr b="0" dirty="0"/>
              <a:t>No alt text provided</a:t>
            </a:r>
            <a:endParaRPr dirty="0"/>
          </a:p>
          <a:p>
            <a:endParaRPr dirty="0"/>
          </a:p>
          <a:p>
            <a:r>
              <a:rPr b="1" dirty="0"/>
              <a:t>Text box - Note</a:t>
            </a:r>
            <a:endParaRPr dirty="0"/>
          </a:p>
          <a:p>
            <a:r>
              <a:rPr b="0" dirty="0"/>
              <a:t>No alt text provided</a:t>
            </a:r>
            <a:endParaRPr dirty="0"/>
          </a:p>
          <a:p>
            <a:endParaRPr dirty="0"/>
          </a:p>
          <a:p>
            <a:r>
              <a:rPr b="1" dirty="0"/>
              <a:t>Matrix - Key Metrics Customers</a:t>
            </a:r>
            <a:endParaRPr dirty="0"/>
          </a:p>
          <a:p>
            <a:r>
              <a:rPr b="0" dirty="0"/>
              <a:t>No alt text provided</a:t>
            </a:r>
            <a:endParaRPr dirty="0"/>
          </a:p>
          <a:p>
            <a:endParaRPr dirty="0"/>
          </a:p>
          <a:p>
            <a:r>
              <a:rPr b="1" dirty="0"/>
              <a:t>Accuracy / Net Error Trend</a:t>
            </a:r>
            <a:endParaRPr dirty="0"/>
          </a:p>
          <a:p>
            <a:r>
              <a:rPr b="0" dirty="0"/>
              <a:t>No alt text provided</a:t>
            </a:r>
            <a:endParaRPr dirty="0"/>
          </a:p>
          <a:p>
            <a:endParaRPr dirty="0"/>
          </a:p>
          <a:p>
            <a:r>
              <a:rPr b="1" dirty="0"/>
              <a:t>Text box - Accuracy / Net Error Trend</a:t>
            </a:r>
            <a:endParaRPr dirty="0"/>
          </a:p>
          <a:p>
            <a:r>
              <a:rPr b="0" dirty="0"/>
              <a:t>No alt text provided</a:t>
            </a:r>
            <a:endParaRPr dirty="0"/>
          </a:p>
          <a:p>
            <a:endParaRPr dirty="0"/>
          </a:p>
          <a:p>
            <a:r>
              <a:rPr b="1" dirty="0"/>
              <a:t>Matrix - Products Key Metrics</a:t>
            </a:r>
            <a:endParaRPr dirty="0"/>
          </a:p>
          <a:p>
            <a:r>
              <a:rPr b="0" dirty="0"/>
              <a:t>No alt text provided</a:t>
            </a:r>
            <a:endParaRPr dirty="0"/>
          </a:p>
          <a:p>
            <a:endParaRPr dirty="0"/>
          </a:p>
          <a:p>
            <a:r>
              <a:rPr b="1" dirty="0"/>
              <a:t>Image - Supply Chain</a:t>
            </a:r>
            <a:endParaRPr dirty="0"/>
          </a:p>
          <a:p>
            <a:r>
              <a:rPr b="0" dirty="0"/>
              <a:t>No alt text provided</a:t>
            </a:r>
            <a:endParaRPr dirty="0"/>
          </a:p>
          <a:p>
            <a:endParaRPr dirty="0"/>
          </a:p>
          <a:p>
            <a:r>
              <a:rPr b="1" dirty="0"/>
              <a:t>Text box - Products Key Metrics</a:t>
            </a:r>
            <a:endParaRPr dirty="0"/>
          </a:p>
          <a:p>
            <a:r>
              <a:rPr b="0" dirty="0"/>
              <a:t>No alt text provided</a:t>
            </a:r>
            <a:endParaRPr dirty="0"/>
          </a:p>
          <a:p>
            <a:endParaRPr dirty="0"/>
          </a:p>
          <a:p>
            <a:r>
              <a:rPr b="1" dirty="0"/>
              <a:t>Slicer - FY Desc</a:t>
            </a:r>
            <a:endParaRPr dirty="0"/>
          </a:p>
          <a:p>
            <a:r>
              <a:rPr b="0" dirty="0"/>
              <a:t>No alt text provided</a:t>
            </a:r>
            <a:endParaRPr dirty="0"/>
          </a:p>
          <a:p>
            <a:endParaRPr dirty="0"/>
          </a:p>
          <a:p>
            <a:r>
              <a:rPr b="1" dirty="0"/>
              <a:t>Slicer - Quarters</a:t>
            </a:r>
            <a:endParaRPr dirty="0"/>
          </a:p>
          <a:p>
            <a:r>
              <a:rPr b="0" dirty="0"/>
              <a:t>No alt text provided</a:t>
            </a:r>
            <a:endParaRPr dirty="0"/>
          </a:p>
          <a:p>
            <a:endParaRPr dirty="0"/>
          </a:p>
          <a:p>
            <a:r>
              <a:rPr b="1" dirty="0"/>
              <a:t>Slicer - YTD, YTG</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c13231a95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c13231a9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88886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 - FY Desc</a:t>
            </a:r>
            <a:endParaRPr dirty="0"/>
          </a:p>
          <a:p>
            <a:r>
              <a:rPr b="0" dirty="0"/>
              <a:t>No alt text provided</a:t>
            </a:r>
            <a:endParaRPr dirty="0"/>
          </a:p>
          <a:p>
            <a:endParaRPr dirty="0"/>
          </a:p>
          <a:p>
            <a:r>
              <a:rPr b="1" dirty="0"/>
              <a:t>Matrix - P &amp; L</a:t>
            </a:r>
            <a:endParaRPr dirty="0"/>
          </a:p>
          <a:p>
            <a:r>
              <a:rPr b="0" dirty="0"/>
              <a:t>No alt text provided</a:t>
            </a:r>
            <a:endParaRPr dirty="0"/>
          </a:p>
          <a:p>
            <a:endParaRPr dirty="0"/>
          </a:p>
          <a:p>
            <a:r>
              <a:rPr b="1" dirty="0"/>
              <a:t>Slicer - Quarters</a:t>
            </a:r>
            <a:endParaRPr dirty="0"/>
          </a:p>
          <a:p>
            <a:r>
              <a:rPr b="0" dirty="0"/>
              <a:t>No alt text provided</a:t>
            </a:r>
            <a:endParaRPr dirty="0"/>
          </a:p>
          <a:p>
            <a:endParaRPr dirty="0"/>
          </a:p>
          <a:p>
            <a:r>
              <a:rPr b="1" dirty="0"/>
              <a:t>Slicer - YTD, YTG</a:t>
            </a:r>
            <a:endParaRPr dirty="0"/>
          </a:p>
          <a:p>
            <a:r>
              <a:rPr b="0" dirty="0"/>
              <a:t>No alt text provided</a:t>
            </a:r>
            <a:endParaRPr dirty="0"/>
          </a:p>
          <a:p>
            <a:endParaRPr dirty="0"/>
          </a:p>
          <a:p>
            <a:r>
              <a:rPr b="1" dirty="0"/>
              <a:t>Matrix - Top Products</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Image - Logo</a:t>
            </a:r>
            <a:endParaRPr dirty="0"/>
          </a:p>
          <a:p>
            <a:r>
              <a:rPr b="0" dirty="0"/>
              <a:t>No alt text provided</a:t>
            </a:r>
            <a:endParaRPr dirty="0"/>
          </a:p>
          <a:p>
            <a:endParaRPr dirty="0"/>
          </a:p>
          <a:p>
            <a:r>
              <a:rPr b="1" dirty="0"/>
              <a:t>Matrix - Top Markets</a:t>
            </a:r>
            <a:endParaRPr dirty="0"/>
          </a:p>
          <a:p>
            <a:r>
              <a:rPr b="0" dirty="0"/>
              <a:t>No alt text provided</a:t>
            </a:r>
            <a:endParaRPr dirty="0"/>
          </a:p>
          <a:p>
            <a:endParaRPr dirty="0"/>
          </a:p>
          <a:p>
            <a:r>
              <a:rPr b="1" dirty="0"/>
              <a:t>Text box - P &amp; L</a:t>
            </a:r>
            <a:endParaRPr dirty="0"/>
          </a:p>
          <a:p>
            <a:r>
              <a:rPr b="0" dirty="0"/>
              <a:t>No alt text provided</a:t>
            </a:r>
            <a:endParaRPr dirty="0"/>
          </a:p>
          <a:p>
            <a:endParaRPr dirty="0"/>
          </a:p>
          <a:p>
            <a:r>
              <a:rPr b="1" dirty="0"/>
              <a:t>Slicer - Region, Market</a:t>
            </a:r>
            <a:endParaRPr dirty="0"/>
          </a:p>
          <a:p>
            <a:r>
              <a:rPr b="0" dirty="0"/>
              <a:t>No alt text provided</a:t>
            </a:r>
            <a:endParaRPr dirty="0"/>
          </a:p>
          <a:p>
            <a:endParaRPr dirty="0"/>
          </a:p>
          <a:p>
            <a:r>
              <a:rPr b="1" dirty="0"/>
              <a:t>Slicer - Customer</a:t>
            </a:r>
            <a:endParaRPr dirty="0"/>
          </a:p>
          <a:p>
            <a:r>
              <a:rPr b="0" dirty="0"/>
              <a:t>No alt text provided</a:t>
            </a:r>
            <a:endParaRPr dirty="0"/>
          </a:p>
          <a:p>
            <a:endParaRPr dirty="0"/>
          </a:p>
          <a:p>
            <a:r>
              <a:rPr b="1" dirty="0"/>
              <a:t>Slicer - Segment, Category</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 - Sales</a:t>
            </a:r>
            <a:endParaRPr dirty="0"/>
          </a:p>
          <a:p>
            <a:r>
              <a:rPr b="0" dirty="0"/>
              <a:t>No alt text provided</a:t>
            </a:r>
            <a:endParaRPr dirty="0"/>
          </a:p>
          <a:p>
            <a:endParaRPr dirty="0"/>
          </a:p>
          <a:p>
            <a:r>
              <a:rPr b="1" dirty="0"/>
              <a:t>Image - Marketing</a:t>
            </a:r>
            <a:endParaRPr dirty="0"/>
          </a:p>
          <a:p>
            <a:r>
              <a:rPr b="0" dirty="0"/>
              <a:t>No alt text provided</a:t>
            </a:r>
            <a:endParaRPr dirty="0"/>
          </a:p>
          <a:p>
            <a:endParaRPr dirty="0"/>
          </a:p>
          <a:p>
            <a:r>
              <a:rPr b="1" dirty="0"/>
              <a:t>Image - Finance</a:t>
            </a:r>
            <a:endParaRPr dirty="0"/>
          </a:p>
          <a:p>
            <a:r>
              <a:rPr b="0" dirty="0"/>
              <a:t>No alt text provided</a:t>
            </a:r>
            <a:endParaRPr dirty="0"/>
          </a:p>
          <a:p>
            <a:endParaRPr dirty="0"/>
          </a:p>
          <a:p>
            <a:r>
              <a:rPr b="1" dirty="0"/>
              <a:t>Image - Executive</a:t>
            </a:r>
            <a:endParaRPr dirty="0"/>
          </a:p>
          <a:p>
            <a:r>
              <a:rPr b="0" dirty="0"/>
              <a:t>No alt text provided</a:t>
            </a:r>
            <a:endParaRPr dirty="0"/>
          </a:p>
          <a:p>
            <a:endParaRPr dirty="0"/>
          </a:p>
          <a:p>
            <a:r>
              <a:rPr b="1" dirty="0"/>
              <a:t>Image - Supply Chain</a:t>
            </a:r>
            <a:endParaRPr dirty="0"/>
          </a:p>
          <a:p>
            <a:r>
              <a:rPr b="0" dirty="0"/>
              <a:t>No alt text provided</a:t>
            </a:r>
            <a:endParaRPr dirty="0"/>
          </a:p>
          <a:p>
            <a:endParaRPr dirty="0"/>
          </a:p>
          <a:p>
            <a:r>
              <a:rPr b="1" dirty="0"/>
              <a:t>Image - Home</a:t>
            </a:r>
            <a:endParaRPr dirty="0"/>
          </a:p>
          <a:p>
            <a:r>
              <a:rPr b="0" dirty="0"/>
              <a:t>No alt text provided</a:t>
            </a:r>
            <a:endParaRPr dirty="0"/>
          </a:p>
          <a:p>
            <a:endParaRPr dirty="0"/>
          </a:p>
          <a:p>
            <a:r>
              <a:rPr b="1" dirty="0"/>
              <a:t>Shape - Highlight Selection</a:t>
            </a:r>
            <a:endParaRPr dirty="0"/>
          </a:p>
          <a:p>
            <a:r>
              <a:rPr b="0" dirty="0"/>
              <a:t>No alt text provided</a:t>
            </a:r>
            <a:endParaRPr dirty="0"/>
          </a:p>
          <a:p>
            <a:endParaRPr dirty="0"/>
          </a:p>
          <a:p>
            <a:r>
              <a:rPr b="1" dirty="0"/>
              <a:t>Text box - Note</a:t>
            </a:r>
            <a:endParaRPr dirty="0"/>
          </a:p>
          <a:p>
            <a:r>
              <a:rPr b="0" dirty="0"/>
              <a:t>No alt text provided</a:t>
            </a:r>
            <a:endParaRPr dirty="0"/>
          </a:p>
          <a:p>
            <a:endParaRPr dirty="0"/>
          </a:p>
          <a:p>
            <a:r>
              <a:rPr b="1" dirty="0"/>
              <a:t>Benchmark</a:t>
            </a:r>
            <a:endParaRPr dirty="0"/>
          </a:p>
          <a:p>
            <a:r>
              <a:rPr b="0" dirty="0"/>
              <a:t>No alt text provided</a:t>
            </a:r>
            <a:endParaRPr dirty="0"/>
          </a:p>
          <a:p>
            <a:endParaRPr dirty="0"/>
          </a:p>
          <a:p>
            <a:r>
              <a:rPr b="1" dirty="0"/>
              <a:t>Card - Warning</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Market Share %</a:t>
            </a:r>
            <a:endParaRPr dirty="0"/>
          </a:p>
          <a:p>
            <a:r>
              <a:rPr b="0" dirty="0"/>
              <a:t>No alt text provided</a:t>
            </a:r>
            <a:endParaRPr dirty="0"/>
          </a:p>
          <a:p>
            <a:endParaRPr dirty="0"/>
          </a:p>
          <a:p>
            <a:r>
              <a:rPr b="1" dirty="0"/>
              <a:t>Text box - P &amp; L</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Text box - P &amp; L</a:t>
            </a:r>
            <a:endParaRPr dirty="0"/>
          </a:p>
          <a:p>
            <a:r>
              <a:rPr b="0" dirty="0"/>
              <a:t>No alt text provided</a:t>
            </a:r>
            <a:endParaRPr dirty="0"/>
          </a:p>
          <a:p>
            <a:endParaRPr dirty="0"/>
          </a:p>
          <a:p>
            <a:r>
              <a:rPr b="1" dirty="0"/>
              <a:t>Text box - P &amp; L</a:t>
            </a:r>
            <a:endParaRPr dirty="0"/>
          </a:p>
          <a:p>
            <a:r>
              <a:rPr b="0" dirty="0"/>
              <a:t>No alt text provided</a:t>
            </a:r>
            <a:endParaRPr dirty="0"/>
          </a:p>
          <a:p>
            <a:endParaRPr dirty="0"/>
          </a:p>
          <a:p>
            <a:r>
              <a:rPr b="1" dirty="0"/>
              <a:t>Text box - P &amp; L</a:t>
            </a:r>
            <a:endParaRPr dirty="0"/>
          </a:p>
          <a:p>
            <a:r>
              <a:rPr b="0" dirty="0"/>
              <a:t>No alt text provided</a:t>
            </a:r>
            <a:endParaRPr dirty="0"/>
          </a:p>
          <a:p>
            <a:endParaRPr dirty="0"/>
          </a:p>
          <a:p>
            <a:r>
              <a:rPr b="1" dirty="0"/>
              <a:t>Text box - P &amp; L</a:t>
            </a:r>
            <a:endParaRPr dirty="0"/>
          </a:p>
          <a:p>
            <a:r>
              <a:rPr b="0" dirty="0"/>
              <a:t>No alt text provided</a:t>
            </a:r>
            <a:endParaRPr dirty="0"/>
          </a:p>
          <a:p>
            <a:endParaRPr dirty="0"/>
          </a:p>
          <a:p>
            <a:r>
              <a:rPr b="1" dirty="0"/>
              <a:t>Text box - P &amp; L</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c13231a95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c13231a9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7499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actionButton</a:t>
            </a:r>
            <a:endParaRPr dirty="0"/>
          </a:p>
          <a:p>
            <a:r>
              <a:rPr b="0" dirty="0"/>
              <a:t>No alt text provided</a:t>
            </a:r>
            <a:endParaRPr dirty="0"/>
          </a:p>
          <a:p>
            <a:endParaRPr dirty="0"/>
          </a:p>
          <a:p>
            <a:r>
              <a:rPr b="1" dirty="0"/>
              <a:t>Image - Logo</a:t>
            </a:r>
            <a:endParaRPr dirty="0"/>
          </a:p>
          <a:p>
            <a:r>
              <a:rPr b="0" dirty="0"/>
              <a:t>No alt text provided</a:t>
            </a:r>
            <a:endParaRPr dirty="0"/>
          </a:p>
          <a:p>
            <a:endParaRPr dirty="0"/>
          </a:p>
          <a:p>
            <a:r>
              <a:rPr b="1" dirty="0"/>
              <a:t>Text box - Key Metrics Customers</a:t>
            </a:r>
            <a:endParaRPr dirty="0"/>
          </a:p>
          <a:p>
            <a:r>
              <a:rPr b="0" dirty="0"/>
              <a:t>No alt text provided</a:t>
            </a:r>
            <a:endParaRPr dirty="0"/>
          </a:p>
          <a:p>
            <a:endParaRPr dirty="0"/>
          </a:p>
          <a:p>
            <a:r>
              <a:rPr b="1" dirty="0"/>
              <a:t>Slicer - Region, Market</a:t>
            </a:r>
            <a:endParaRPr dirty="0"/>
          </a:p>
          <a:p>
            <a:r>
              <a:rPr b="0" dirty="0"/>
              <a:t>No alt text provided</a:t>
            </a:r>
            <a:endParaRPr dirty="0"/>
          </a:p>
          <a:p>
            <a:endParaRPr dirty="0"/>
          </a:p>
          <a:p>
            <a:r>
              <a:rPr b="1" dirty="0"/>
              <a:t>Slicer - Customer</a:t>
            </a:r>
            <a:endParaRPr dirty="0"/>
          </a:p>
          <a:p>
            <a:r>
              <a:rPr b="0" dirty="0"/>
              <a:t>No alt text provided</a:t>
            </a:r>
            <a:endParaRPr dirty="0"/>
          </a:p>
          <a:p>
            <a:endParaRPr dirty="0"/>
          </a:p>
          <a:p>
            <a:r>
              <a:rPr b="1" dirty="0"/>
              <a:t>Slicer - Segment, Category</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 - Sales</a:t>
            </a:r>
            <a:endParaRPr dirty="0"/>
          </a:p>
          <a:p>
            <a:r>
              <a:rPr b="0" dirty="0"/>
              <a:t>No alt text provided</a:t>
            </a:r>
            <a:endParaRPr dirty="0"/>
          </a:p>
          <a:p>
            <a:endParaRPr dirty="0"/>
          </a:p>
          <a:p>
            <a:r>
              <a:rPr b="1" dirty="0"/>
              <a:t>Image - Marketing</a:t>
            </a:r>
            <a:endParaRPr dirty="0"/>
          </a:p>
          <a:p>
            <a:r>
              <a:rPr b="0" dirty="0"/>
              <a:t>No alt text provided</a:t>
            </a:r>
            <a:endParaRPr dirty="0"/>
          </a:p>
          <a:p>
            <a:endParaRPr dirty="0"/>
          </a:p>
          <a:p>
            <a:r>
              <a:rPr b="1" dirty="0"/>
              <a:t>Image - Finance</a:t>
            </a:r>
            <a:endParaRPr dirty="0"/>
          </a:p>
          <a:p>
            <a:r>
              <a:rPr b="0" dirty="0"/>
              <a:t>No alt text provided</a:t>
            </a:r>
            <a:endParaRPr dirty="0"/>
          </a:p>
          <a:p>
            <a:endParaRPr dirty="0"/>
          </a:p>
          <a:p>
            <a:r>
              <a:rPr b="1" dirty="0"/>
              <a:t>Image - Executive</a:t>
            </a:r>
            <a:endParaRPr dirty="0"/>
          </a:p>
          <a:p>
            <a:r>
              <a:rPr b="0" dirty="0"/>
              <a:t>No alt text provided</a:t>
            </a:r>
            <a:endParaRPr dirty="0"/>
          </a:p>
          <a:p>
            <a:endParaRPr dirty="0"/>
          </a:p>
          <a:p>
            <a:r>
              <a:rPr b="1" dirty="0"/>
              <a:t>Image - Home</a:t>
            </a:r>
            <a:endParaRPr dirty="0"/>
          </a:p>
          <a:p>
            <a:r>
              <a:rPr b="0" dirty="0"/>
              <a:t>No alt text provided</a:t>
            </a:r>
            <a:endParaRPr dirty="0"/>
          </a:p>
          <a:p>
            <a:endParaRPr dirty="0"/>
          </a:p>
          <a:p>
            <a:r>
              <a:rPr b="1" dirty="0"/>
              <a:t>Text box - Note</a:t>
            </a:r>
            <a:endParaRPr dirty="0"/>
          </a:p>
          <a:p>
            <a:r>
              <a:rPr b="0" dirty="0"/>
              <a:t>No alt text provided</a:t>
            </a:r>
            <a:endParaRPr dirty="0"/>
          </a:p>
          <a:p>
            <a:endParaRPr dirty="0"/>
          </a:p>
          <a:p>
            <a:r>
              <a:rPr b="1" dirty="0"/>
              <a:t>Image - Supply Chain</a:t>
            </a:r>
            <a:endParaRPr dirty="0"/>
          </a:p>
          <a:p>
            <a:r>
              <a:rPr b="0" dirty="0"/>
              <a:t>No alt text provided</a:t>
            </a:r>
            <a:endParaRPr dirty="0"/>
          </a:p>
          <a:p>
            <a:endParaRPr dirty="0"/>
          </a:p>
          <a:p>
            <a:r>
              <a:rPr b="1" dirty="0"/>
              <a:t>Slicer - FY Desc</a:t>
            </a:r>
            <a:endParaRPr dirty="0"/>
          </a:p>
          <a:p>
            <a:r>
              <a:rPr b="0" dirty="0"/>
              <a:t>No alt text provided</a:t>
            </a:r>
            <a:endParaRPr dirty="0"/>
          </a:p>
          <a:p>
            <a:endParaRPr dirty="0"/>
          </a:p>
          <a:p>
            <a:r>
              <a:rPr b="1" dirty="0"/>
              <a:t>Slicer - Quarters</a:t>
            </a:r>
            <a:endParaRPr dirty="0"/>
          </a:p>
          <a:p>
            <a:r>
              <a:rPr b="0" dirty="0"/>
              <a:t>No alt text provided</a:t>
            </a:r>
            <a:endParaRPr dirty="0"/>
          </a:p>
          <a:p>
            <a:endParaRPr dirty="0"/>
          </a:p>
          <a:p>
            <a:r>
              <a:rPr b="1" dirty="0"/>
              <a:t>Slicer - YTD, YTG</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Matrix - Key Metrics Customers</a:t>
            </a:r>
            <a:endParaRPr dirty="0"/>
          </a:p>
          <a:p>
            <a:r>
              <a:rPr b="0" dirty="0"/>
              <a:t>No alt text provided</a:t>
            </a:r>
            <a:endParaRPr dirty="0"/>
          </a:p>
          <a:p>
            <a:endParaRPr dirty="0"/>
          </a:p>
          <a:p>
            <a:r>
              <a:rPr b="1" dirty="0"/>
              <a:t>GM % Performance across FY 2021</a:t>
            </a:r>
            <a:endParaRPr dirty="0"/>
          </a:p>
          <a:p>
            <a:r>
              <a:rPr b="0" dirty="0"/>
              <a:t>No alt text provided</a:t>
            </a:r>
            <a:endParaRPr dirty="0"/>
          </a:p>
          <a:p>
            <a:endParaRPr dirty="0"/>
          </a:p>
          <a:p>
            <a:r>
              <a:rPr b="1" dirty="0"/>
              <a:t>Benchmark</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c13231a95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c13231a9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6372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c13231a95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c13231a9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actionButton</a:t>
            </a:r>
            <a:endParaRPr dirty="0"/>
          </a:p>
          <a:p>
            <a:r>
              <a:rPr b="0" dirty="0"/>
              <a:t>No alt text provided</a:t>
            </a:r>
            <a:endParaRPr dirty="0"/>
          </a:p>
          <a:p>
            <a:endParaRPr dirty="0"/>
          </a:p>
          <a:p>
            <a:r>
              <a:rPr b="1" dirty="0"/>
              <a:t>Image - Logo</a:t>
            </a:r>
            <a:endParaRPr dirty="0"/>
          </a:p>
          <a:p>
            <a:r>
              <a:rPr b="0" dirty="0"/>
              <a:t>No alt text provided</a:t>
            </a:r>
            <a:endParaRPr dirty="0"/>
          </a:p>
          <a:p>
            <a:endParaRPr dirty="0"/>
          </a:p>
          <a:p>
            <a:r>
              <a:rPr b="1" dirty="0"/>
              <a:t>Slicer - Region, Market</a:t>
            </a:r>
            <a:endParaRPr dirty="0"/>
          </a:p>
          <a:p>
            <a:r>
              <a:rPr b="0" dirty="0"/>
              <a:t>No alt text provided</a:t>
            </a:r>
            <a:endParaRPr dirty="0"/>
          </a:p>
          <a:p>
            <a:endParaRPr dirty="0"/>
          </a:p>
          <a:p>
            <a:r>
              <a:rPr b="1" dirty="0"/>
              <a:t>Slicer - Customer</a:t>
            </a:r>
            <a:endParaRPr dirty="0"/>
          </a:p>
          <a:p>
            <a:r>
              <a:rPr b="0" dirty="0"/>
              <a:t>No alt text provided</a:t>
            </a:r>
            <a:endParaRPr dirty="0"/>
          </a:p>
          <a:p>
            <a:endParaRPr dirty="0"/>
          </a:p>
          <a:p>
            <a:r>
              <a:rPr b="1" dirty="0"/>
              <a:t>Slicer - Segment, Category</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 - Sales</a:t>
            </a:r>
            <a:endParaRPr dirty="0"/>
          </a:p>
          <a:p>
            <a:r>
              <a:rPr b="0" dirty="0"/>
              <a:t>No alt text provided</a:t>
            </a:r>
            <a:endParaRPr dirty="0"/>
          </a:p>
          <a:p>
            <a:endParaRPr dirty="0"/>
          </a:p>
          <a:p>
            <a:r>
              <a:rPr b="1" dirty="0"/>
              <a:t>Image - Marketing</a:t>
            </a:r>
            <a:endParaRPr dirty="0"/>
          </a:p>
          <a:p>
            <a:r>
              <a:rPr b="0" dirty="0"/>
              <a:t>No alt text provided</a:t>
            </a:r>
            <a:endParaRPr dirty="0"/>
          </a:p>
          <a:p>
            <a:endParaRPr dirty="0"/>
          </a:p>
          <a:p>
            <a:r>
              <a:rPr b="1" dirty="0"/>
              <a:t>Image - Finance</a:t>
            </a:r>
            <a:endParaRPr dirty="0"/>
          </a:p>
          <a:p>
            <a:r>
              <a:rPr b="0" dirty="0"/>
              <a:t>No alt text provided</a:t>
            </a:r>
            <a:endParaRPr dirty="0"/>
          </a:p>
          <a:p>
            <a:endParaRPr dirty="0"/>
          </a:p>
          <a:p>
            <a:r>
              <a:rPr b="1" dirty="0"/>
              <a:t>Image - Executive</a:t>
            </a:r>
            <a:endParaRPr dirty="0"/>
          </a:p>
          <a:p>
            <a:r>
              <a:rPr b="0" dirty="0"/>
              <a:t>No alt text provided</a:t>
            </a:r>
            <a:endParaRPr dirty="0"/>
          </a:p>
          <a:p>
            <a:endParaRPr dirty="0"/>
          </a:p>
          <a:p>
            <a:r>
              <a:rPr b="1" dirty="0"/>
              <a:t>Image - Home</a:t>
            </a:r>
            <a:endParaRPr dirty="0"/>
          </a:p>
          <a:p>
            <a:r>
              <a:rPr b="0" dirty="0"/>
              <a:t>No alt text provided</a:t>
            </a:r>
            <a:endParaRPr dirty="0"/>
          </a:p>
          <a:p>
            <a:endParaRPr dirty="0"/>
          </a:p>
          <a:p>
            <a:r>
              <a:rPr b="1" dirty="0"/>
              <a:t>Text box - Note</a:t>
            </a:r>
            <a:endParaRPr dirty="0"/>
          </a:p>
          <a:p>
            <a:r>
              <a:rPr b="0" dirty="0"/>
              <a:t>No alt text provided</a:t>
            </a:r>
            <a:endParaRPr dirty="0"/>
          </a:p>
          <a:p>
            <a:endParaRPr dirty="0"/>
          </a:p>
          <a:p>
            <a:r>
              <a:rPr b="1" dirty="0"/>
              <a:t>Image - Supply Chain</a:t>
            </a:r>
            <a:endParaRPr dirty="0"/>
          </a:p>
          <a:p>
            <a:r>
              <a:rPr b="0" dirty="0"/>
              <a:t>No alt text provided</a:t>
            </a:r>
            <a:endParaRPr dirty="0"/>
          </a:p>
          <a:p>
            <a:endParaRPr dirty="0"/>
          </a:p>
          <a:p>
            <a:r>
              <a:rPr b="1" dirty="0"/>
              <a:t>Slicer - FY Desc</a:t>
            </a:r>
            <a:endParaRPr dirty="0"/>
          </a:p>
          <a:p>
            <a:r>
              <a:rPr b="0" dirty="0"/>
              <a:t>No alt text provided</a:t>
            </a:r>
            <a:endParaRPr dirty="0"/>
          </a:p>
          <a:p>
            <a:endParaRPr dirty="0"/>
          </a:p>
          <a:p>
            <a:r>
              <a:rPr b="1" dirty="0"/>
              <a:t>Slicer - Quarters</a:t>
            </a:r>
            <a:endParaRPr dirty="0"/>
          </a:p>
          <a:p>
            <a:r>
              <a:rPr b="0" dirty="0"/>
              <a:t>No alt text provided</a:t>
            </a:r>
            <a:endParaRPr dirty="0"/>
          </a:p>
          <a:p>
            <a:endParaRPr dirty="0"/>
          </a:p>
          <a:p>
            <a:r>
              <a:rPr b="1" dirty="0"/>
              <a:t>Slicer - YTD, YTG</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Matrix - Top 5 YoY</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Matrix - Bottom 5 YoY%</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eb856e698b_2_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eb856e698b_2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eb856e698b_2_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eb856e698b_2_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9556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eb856e698b_2_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eb856e698b_2_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 - Logo</a:t>
            </a:r>
            <a:endParaRPr dirty="0"/>
          </a:p>
          <a:p>
            <a:r>
              <a:rPr b="0" dirty="0"/>
              <a:t>No alt text provided</a:t>
            </a:r>
            <a:endParaRPr dirty="0"/>
          </a:p>
          <a:p>
            <a:endParaRPr dirty="0"/>
          </a:p>
          <a:p>
            <a:r>
              <a:rPr b="1" dirty="0"/>
              <a:t>Text box - Title</a:t>
            </a:r>
            <a:endParaRPr dirty="0"/>
          </a:p>
          <a:p>
            <a:r>
              <a:rPr b="0" dirty="0"/>
              <a:t>No alt text provided</a:t>
            </a:r>
            <a:endParaRPr dirty="0"/>
          </a:p>
          <a:p>
            <a:endParaRPr dirty="0"/>
          </a:p>
          <a:p>
            <a:r>
              <a:rPr b="1" dirty="0"/>
              <a:t>Image - Sales</a:t>
            </a:r>
            <a:endParaRPr dirty="0"/>
          </a:p>
          <a:p>
            <a:r>
              <a:rPr b="0" dirty="0"/>
              <a:t>No alt text provided</a:t>
            </a:r>
            <a:endParaRPr dirty="0"/>
          </a:p>
          <a:p>
            <a:endParaRPr dirty="0"/>
          </a:p>
          <a:p>
            <a:r>
              <a:rPr b="1" dirty="0"/>
              <a:t>Image - Marketing</a:t>
            </a:r>
            <a:endParaRPr dirty="0"/>
          </a:p>
          <a:p>
            <a:r>
              <a:rPr b="0" dirty="0"/>
              <a:t>No alt text provided</a:t>
            </a:r>
            <a:endParaRPr dirty="0"/>
          </a:p>
          <a:p>
            <a:endParaRPr dirty="0"/>
          </a:p>
          <a:p>
            <a:r>
              <a:rPr b="1" dirty="0"/>
              <a:t>Image - Finance</a:t>
            </a:r>
            <a:endParaRPr dirty="0"/>
          </a:p>
          <a:p>
            <a:r>
              <a:rPr b="0" dirty="0"/>
              <a:t>No alt text provided</a:t>
            </a:r>
            <a:endParaRPr dirty="0"/>
          </a:p>
          <a:p>
            <a:endParaRPr dirty="0"/>
          </a:p>
          <a:p>
            <a:r>
              <a:rPr b="1" dirty="0"/>
              <a:t>Image - Executive</a:t>
            </a:r>
            <a:endParaRPr dirty="0"/>
          </a:p>
          <a:p>
            <a:r>
              <a:rPr b="0" dirty="0"/>
              <a:t>No alt text provided</a:t>
            </a:r>
            <a:endParaRPr dirty="0"/>
          </a:p>
          <a:p>
            <a:endParaRPr dirty="0"/>
          </a:p>
          <a:p>
            <a:r>
              <a:rPr b="1" dirty="0"/>
              <a:t>Image - Support</a:t>
            </a:r>
            <a:endParaRPr dirty="0"/>
          </a:p>
          <a:p>
            <a:r>
              <a:rPr b="0" dirty="0"/>
              <a:t>No alt text provided</a:t>
            </a:r>
            <a:endParaRPr dirty="0"/>
          </a:p>
          <a:p>
            <a:endParaRPr dirty="0"/>
          </a:p>
          <a:p>
            <a:r>
              <a:rPr b="1" dirty="0"/>
              <a:t>Image - Home</a:t>
            </a:r>
            <a:endParaRPr dirty="0"/>
          </a:p>
          <a:p>
            <a:r>
              <a:rPr b="0" dirty="0"/>
              <a:t>No alt text provided</a:t>
            </a:r>
            <a:endParaRPr dirty="0"/>
          </a:p>
          <a:p>
            <a:endParaRPr dirty="0"/>
          </a:p>
          <a:p>
            <a:r>
              <a:rPr b="1" dirty="0"/>
              <a:t>Image - Info</a:t>
            </a:r>
            <a:endParaRPr dirty="0"/>
          </a:p>
          <a:p>
            <a:r>
              <a:rPr b="0" dirty="0"/>
              <a:t>No alt text provided</a:t>
            </a:r>
            <a:endParaRPr dirty="0"/>
          </a:p>
          <a:p>
            <a:endParaRPr dirty="0"/>
          </a:p>
          <a:p>
            <a:r>
              <a:rPr b="1" dirty="0"/>
              <a:t>Image - Supply Chain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c13231a95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c13231a9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2391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Card - Warning</a:t>
            </a:r>
            <a:endParaRPr dirty="0"/>
          </a:p>
          <a:p>
            <a:r>
              <a:rPr b="0" dirty="0"/>
              <a:t>No alt text provided</a:t>
            </a:r>
            <a:endParaRPr dirty="0"/>
          </a:p>
          <a:p>
            <a:endParaRPr dirty="0"/>
          </a:p>
          <a:p>
            <a:r>
              <a:rPr b="1" dirty="0"/>
              <a:t>Card - Warning</a:t>
            </a:r>
            <a:endParaRPr dirty="0"/>
          </a:p>
          <a:p>
            <a:r>
              <a:rPr b="0" dirty="0"/>
              <a:t>No alt text provided</a:t>
            </a:r>
            <a:endParaRPr dirty="0"/>
          </a:p>
          <a:p>
            <a:endParaRPr dirty="0"/>
          </a:p>
          <a:p>
            <a:r>
              <a:rPr b="1" dirty="0"/>
              <a:t>Card - Warning</a:t>
            </a:r>
            <a:endParaRPr dirty="0"/>
          </a:p>
          <a:p>
            <a:r>
              <a:rPr b="0" dirty="0"/>
              <a:t>No alt text provided</a:t>
            </a:r>
            <a:endParaRPr dirty="0"/>
          </a:p>
          <a:p>
            <a:endParaRPr dirty="0"/>
          </a:p>
          <a:p>
            <a:r>
              <a:rPr b="1" dirty="0"/>
              <a:t>Card - Warning</a:t>
            </a:r>
            <a:endParaRPr dirty="0"/>
          </a:p>
          <a:p>
            <a:r>
              <a:rPr b="0" dirty="0"/>
              <a:t>No alt text provided</a:t>
            </a:r>
            <a:endParaRPr dirty="0"/>
          </a:p>
          <a:p>
            <a:endParaRPr dirty="0"/>
          </a:p>
          <a:p>
            <a:r>
              <a:rPr b="1" dirty="0"/>
              <a:t>Benchmark</a:t>
            </a:r>
            <a:endParaRPr dirty="0"/>
          </a:p>
          <a:p>
            <a:r>
              <a:rPr b="0" dirty="0"/>
              <a:t>No alt text provided</a:t>
            </a:r>
            <a:endParaRPr dirty="0"/>
          </a:p>
          <a:p>
            <a:endParaRPr dirty="0"/>
          </a:p>
          <a:p>
            <a:r>
              <a:rPr b="1" dirty="0"/>
              <a:t>Text box - Note</a:t>
            </a:r>
            <a:endParaRPr dirty="0"/>
          </a:p>
          <a:p>
            <a:r>
              <a:rPr b="0" dirty="0"/>
              <a:t>No alt text provided</a:t>
            </a:r>
            <a:endParaRPr dirty="0"/>
          </a:p>
          <a:p>
            <a:endParaRPr dirty="0"/>
          </a:p>
          <a:p>
            <a:r>
              <a:rPr b="1" dirty="0"/>
              <a:t>Shape - Highlight Selection</a:t>
            </a:r>
            <a:endParaRPr dirty="0"/>
          </a:p>
          <a:p>
            <a:r>
              <a:rPr b="0" dirty="0"/>
              <a:t>No alt text provided</a:t>
            </a:r>
            <a:endParaRPr dirty="0"/>
          </a:p>
          <a:p>
            <a:endParaRPr dirty="0"/>
          </a:p>
          <a:p>
            <a:r>
              <a:rPr b="1" dirty="0"/>
              <a:t>Image - Home</a:t>
            </a:r>
            <a:endParaRPr dirty="0"/>
          </a:p>
          <a:p>
            <a:r>
              <a:rPr b="0" dirty="0"/>
              <a:t>No alt text provided</a:t>
            </a:r>
            <a:endParaRPr dirty="0"/>
          </a:p>
          <a:p>
            <a:endParaRPr dirty="0"/>
          </a:p>
          <a:p>
            <a:r>
              <a:rPr b="1" dirty="0"/>
              <a:t>Image - Supply Chain</a:t>
            </a:r>
            <a:endParaRPr dirty="0"/>
          </a:p>
          <a:p>
            <a:r>
              <a:rPr b="0" dirty="0"/>
              <a:t>No alt text provided</a:t>
            </a:r>
            <a:endParaRPr dirty="0"/>
          </a:p>
          <a:p>
            <a:endParaRPr dirty="0"/>
          </a:p>
          <a:p>
            <a:r>
              <a:rPr b="1" dirty="0"/>
              <a:t>Image - Executive</a:t>
            </a:r>
            <a:endParaRPr dirty="0"/>
          </a:p>
          <a:p>
            <a:r>
              <a:rPr b="0" dirty="0"/>
              <a:t>No alt text provided</a:t>
            </a:r>
            <a:endParaRPr dirty="0"/>
          </a:p>
          <a:p>
            <a:endParaRPr dirty="0"/>
          </a:p>
          <a:p>
            <a:r>
              <a:rPr b="1" dirty="0"/>
              <a:t>Image - Finance</a:t>
            </a:r>
            <a:endParaRPr dirty="0"/>
          </a:p>
          <a:p>
            <a:r>
              <a:rPr b="0" dirty="0"/>
              <a:t>No alt text provided</a:t>
            </a:r>
            <a:endParaRPr dirty="0"/>
          </a:p>
          <a:p>
            <a:endParaRPr dirty="0"/>
          </a:p>
          <a:p>
            <a:r>
              <a:rPr b="1" dirty="0"/>
              <a:t>Image - Marketing</a:t>
            </a:r>
            <a:endParaRPr dirty="0"/>
          </a:p>
          <a:p>
            <a:r>
              <a:rPr b="0" dirty="0"/>
              <a:t>No alt text provided</a:t>
            </a:r>
            <a:endParaRPr dirty="0"/>
          </a:p>
          <a:p>
            <a:endParaRPr dirty="0"/>
          </a:p>
          <a:p>
            <a:r>
              <a:rPr b="1" dirty="0"/>
              <a:t>Image - Sales</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 - Segment, Category</a:t>
            </a:r>
            <a:endParaRPr dirty="0"/>
          </a:p>
          <a:p>
            <a:r>
              <a:rPr b="0" dirty="0"/>
              <a:t>No alt text provided</a:t>
            </a:r>
            <a:endParaRPr dirty="0"/>
          </a:p>
          <a:p>
            <a:endParaRPr dirty="0"/>
          </a:p>
          <a:p>
            <a:r>
              <a:rPr b="1" dirty="0"/>
              <a:t>Slicer - Customer</a:t>
            </a:r>
            <a:endParaRPr dirty="0"/>
          </a:p>
          <a:p>
            <a:r>
              <a:rPr b="0" dirty="0"/>
              <a:t>No alt text provided</a:t>
            </a:r>
            <a:endParaRPr dirty="0"/>
          </a:p>
          <a:p>
            <a:endParaRPr dirty="0"/>
          </a:p>
          <a:p>
            <a:r>
              <a:rPr b="1" dirty="0"/>
              <a:t>Slicer - Region, Market</a:t>
            </a:r>
            <a:endParaRPr dirty="0"/>
          </a:p>
          <a:p>
            <a:r>
              <a:rPr b="0" dirty="0"/>
              <a:t>No alt text provided</a:t>
            </a:r>
            <a:endParaRPr dirty="0"/>
          </a:p>
          <a:p>
            <a:endParaRPr dirty="0"/>
          </a:p>
          <a:p>
            <a:r>
              <a:rPr b="1" dirty="0"/>
              <a:t>Text box - P &amp; L</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Matrix - Top Markets</a:t>
            </a:r>
            <a:endParaRPr dirty="0"/>
          </a:p>
          <a:p>
            <a:r>
              <a:rPr b="0" dirty="0"/>
              <a:t>No alt text provided</a:t>
            </a:r>
            <a:endParaRPr dirty="0"/>
          </a:p>
          <a:p>
            <a:endParaRPr dirty="0"/>
          </a:p>
          <a:p>
            <a:r>
              <a:rPr b="1" dirty="0"/>
              <a:t>Image - Logo</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Matrix - Top Products</a:t>
            </a:r>
            <a:endParaRPr dirty="0"/>
          </a:p>
          <a:p>
            <a:r>
              <a:rPr b="0" dirty="0"/>
              <a:t>No alt text provided</a:t>
            </a:r>
            <a:endParaRPr dirty="0"/>
          </a:p>
          <a:p>
            <a:endParaRPr dirty="0"/>
          </a:p>
          <a:p>
            <a:r>
              <a:rPr b="1" dirty="0"/>
              <a:t>Performance Across FY</a:t>
            </a:r>
            <a:endParaRPr dirty="0"/>
          </a:p>
          <a:p>
            <a:r>
              <a:rPr b="0" dirty="0"/>
              <a:t>No alt text provided</a:t>
            </a:r>
            <a:endParaRPr dirty="0"/>
          </a:p>
          <a:p>
            <a:endParaRPr dirty="0"/>
          </a:p>
          <a:p>
            <a:r>
              <a:rPr b="1" dirty="0"/>
              <a:t>Slicer - YTD, YTG</a:t>
            </a:r>
            <a:endParaRPr dirty="0"/>
          </a:p>
          <a:p>
            <a:r>
              <a:rPr b="0" dirty="0"/>
              <a:t>No alt text provided</a:t>
            </a:r>
            <a:endParaRPr dirty="0"/>
          </a:p>
          <a:p>
            <a:endParaRPr dirty="0"/>
          </a:p>
          <a:p>
            <a:r>
              <a:rPr b="1" dirty="0"/>
              <a:t>Slicer - Quarters</a:t>
            </a:r>
            <a:endParaRPr dirty="0"/>
          </a:p>
          <a:p>
            <a:r>
              <a:rPr b="0" dirty="0"/>
              <a:t>No alt text provided</a:t>
            </a:r>
            <a:endParaRPr dirty="0"/>
          </a:p>
          <a:p>
            <a:endParaRPr dirty="0"/>
          </a:p>
          <a:p>
            <a:r>
              <a:rPr b="1" dirty="0"/>
              <a:t>Matrix - P &amp; L</a:t>
            </a:r>
            <a:endParaRPr dirty="0"/>
          </a:p>
          <a:p>
            <a:r>
              <a:rPr b="0" dirty="0"/>
              <a:t>No alt text provided</a:t>
            </a:r>
            <a:endParaRPr dirty="0"/>
          </a:p>
          <a:p>
            <a:endParaRPr dirty="0"/>
          </a:p>
          <a:p>
            <a:r>
              <a:rPr b="1" dirty="0"/>
              <a:t>Slicer - FY Desc</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eb856e698b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eb856e698b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eb856e698b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eb856e698b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0523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eb856e698b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eb856e698b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58378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ec13231a95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ec13231a9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9698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100" y="808800"/>
            <a:ext cx="6963000" cy="1344600"/>
          </a:xfrm>
          <a:prstGeom prst="rect">
            <a:avLst/>
          </a:prstGeom>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5200"/>
              <a:buNone/>
              <a:defRPr sz="4200" b="0">
                <a:solidFill>
                  <a:schemeClr val="accent1"/>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accent1"/>
              </a:buClr>
              <a:buSzPts val="5200"/>
              <a:buNone/>
              <a:defRPr sz="5200">
                <a:solidFill>
                  <a:schemeClr val="accent1"/>
                </a:solidFill>
              </a:defRPr>
            </a:lvl2pPr>
            <a:lvl3pPr lvl="2" algn="ctr">
              <a:lnSpc>
                <a:spcPct val="100000"/>
              </a:lnSpc>
              <a:spcBef>
                <a:spcPts val="0"/>
              </a:spcBef>
              <a:spcAft>
                <a:spcPts val="0"/>
              </a:spcAft>
              <a:buClr>
                <a:schemeClr val="accent1"/>
              </a:buClr>
              <a:buSzPts val="5200"/>
              <a:buNone/>
              <a:defRPr sz="5200">
                <a:solidFill>
                  <a:schemeClr val="accent1"/>
                </a:solidFill>
              </a:defRPr>
            </a:lvl3pPr>
            <a:lvl4pPr lvl="3" algn="ctr">
              <a:lnSpc>
                <a:spcPct val="100000"/>
              </a:lnSpc>
              <a:spcBef>
                <a:spcPts val="0"/>
              </a:spcBef>
              <a:spcAft>
                <a:spcPts val="0"/>
              </a:spcAft>
              <a:buClr>
                <a:schemeClr val="accent1"/>
              </a:buClr>
              <a:buSzPts val="5200"/>
              <a:buNone/>
              <a:defRPr sz="5200">
                <a:solidFill>
                  <a:schemeClr val="accent1"/>
                </a:solidFill>
              </a:defRPr>
            </a:lvl4pPr>
            <a:lvl5pPr lvl="4" algn="ctr">
              <a:lnSpc>
                <a:spcPct val="100000"/>
              </a:lnSpc>
              <a:spcBef>
                <a:spcPts val="0"/>
              </a:spcBef>
              <a:spcAft>
                <a:spcPts val="0"/>
              </a:spcAft>
              <a:buClr>
                <a:schemeClr val="accent1"/>
              </a:buClr>
              <a:buSzPts val="5200"/>
              <a:buNone/>
              <a:defRPr sz="5200">
                <a:solidFill>
                  <a:schemeClr val="accent1"/>
                </a:solidFill>
              </a:defRPr>
            </a:lvl5pPr>
            <a:lvl6pPr lvl="5" algn="ctr">
              <a:lnSpc>
                <a:spcPct val="100000"/>
              </a:lnSpc>
              <a:spcBef>
                <a:spcPts val="0"/>
              </a:spcBef>
              <a:spcAft>
                <a:spcPts val="0"/>
              </a:spcAft>
              <a:buClr>
                <a:schemeClr val="accent1"/>
              </a:buClr>
              <a:buSzPts val="5200"/>
              <a:buNone/>
              <a:defRPr sz="5200">
                <a:solidFill>
                  <a:schemeClr val="accent1"/>
                </a:solidFill>
              </a:defRPr>
            </a:lvl6pPr>
            <a:lvl7pPr lvl="6" algn="ctr">
              <a:lnSpc>
                <a:spcPct val="100000"/>
              </a:lnSpc>
              <a:spcBef>
                <a:spcPts val="0"/>
              </a:spcBef>
              <a:spcAft>
                <a:spcPts val="0"/>
              </a:spcAft>
              <a:buClr>
                <a:schemeClr val="accent1"/>
              </a:buClr>
              <a:buSzPts val="5200"/>
              <a:buNone/>
              <a:defRPr sz="5200">
                <a:solidFill>
                  <a:schemeClr val="accent1"/>
                </a:solidFill>
              </a:defRPr>
            </a:lvl7pPr>
            <a:lvl8pPr lvl="7" algn="ctr">
              <a:lnSpc>
                <a:spcPct val="100000"/>
              </a:lnSpc>
              <a:spcBef>
                <a:spcPts val="0"/>
              </a:spcBef>
              <a:spcAft>
                <a:spcPts val="0"/>
              </a:spcAft>
              <a:buClr>
                <a:schemeClr val="accent1"/>
              </a:buClr>
              <a:buSzPts val="5200"/>
              <a:buNone/>
              <a:defRPr sz="5200">
                <a:solidFill>
                  <a:schemeClr val="accent1"/>
                </a:solidFill>
              </a:defRPr>
            </a:lvl8pPr>
            <a:lvl9pPr lvl="8" algn="ctr">
              <a:lnSpc>
                <a:spcPct val="100000"/>
              </a:lnSpc>
              <a:spcBef>
                <a:spcPts val="0"/>
              </a:spcBef>
              <a:spcAft>
                <a:spcPts val="0"/>
              </a:spcAft>
              <a:buClr>
                <a:schemeClr val="accent1"/>
              </a:buClr>
              <a:buSzPts val="5200"/>
              <a:buNone/>
              <a:defRPr sz="5200">
                <a:solidFill>
                  <a:schemeClr val="accent1"/>
                </a:solidFill>
              </a:defRPr>
            </a:lvl9pPr>
          </a:lstStyle>
          <a:p>
            <a:endParaRPr/>
          </a:p>
        </p:txBody>
      </p:sp>
      <p:sp>
        <p:nvSpPr>
          <p:cNvPr id="10" name="Google Shape;10;p2"/>
          <p:cNvSpPr txBox="1">
            <a:spLocks noGrp="1"/>
          </p:cNvSpPr>
          <p:nvPr>
            <p:ph type="subTitle" idx="1"/>
          </p:nvPr>
        </p:nvSpPr>
        <p:spPr>
          <a:xfrm>
            <a:off x="715100" y="2153400"/>
            <a:ext cx="43590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accent2"/>
              </a:buClr>
              <a:buSzPts val="1200"/>
              <a:buNone/>
              <a:defRPr sz="1600">
                <a:solidFill>
                  <a:schemeClr val="accent1"/>
                </a:solidFill>
                <a:latin typeface="Raleway Medium"/>
                <a:ea typeface="Raleway Medium"/>
                <a:cs typeface="Raleway Medium"/>
                <a:sym typeface="Raleway Medium"/>
              </a:defRPr>
            </a:lvl1pPr>
            <a:lvl2pPr lvl="1" algn="ctr">
              <a:lnSpc>
                <a:spcPct val="100000"/>
              </a:lnSpc>
              <a:spcBef>
                <a:spcPts val="0"/>
              </a:spcBef>
              <a:spcAft>
                <a:spcPts val="0"/>
              </a:spcAft>
              <a:buClr>
                <a:schemeClr val="accent2"/>
              </a:buClr>
              <a:buSzPts val="1200"/>
              <a:buNone/>
              <a:defRPr>
                <a:solidFill>
                  <a:schemeClr val="accent2"/>
                </a:solidFill>
              </a:defRPr>
            </a:lvl2pPr>
            <a:lvl3pPr lvl="2" algn="ctr">
              <a:lnSpc>
                <a:spcPct val="100000"/>
              </a:lnSpc>
              <a:spcBef>
                <a:spcPts val="0"/>
              </a:spcBef>
              <a:spcAft>
                <a:spcPts val="0"/>
              </a:spcAft>
              <a:buClr>
                <a:schemeClr val="accent2"/>
              </a:buClr>
              <a:buSzPts val="1200"/>
              <a:buNone/>
              <a:defRPr>
                <a:solidFill>
                  <a:schemeClr val="accent2"/>
                </a:solidFill>
              </a:defRPr>
            </a:lvl3pPr>
            <a:lvl4pPr lvl="3" algn="ctr">
              <a:lnSpc>
                <a:spcPct val="100000"/>
              </a:lnSpc>
              <a:spcBef>
                <a:spcPts val="0"/>
              </a:spcBef>
              <a:spcAft>
                <a:spcPts val="0"/>
              </a:spcAft>
              <a:buClr>
                <a:schemeClr val="accent2"/>
              </a:buClr>
              <a:buSzPts val="1200"/>
              <a:buNone/>
              <a:defRPr>
                <a:solidFill>
                  <a:schemeClr val="accent2"/>
                </a:solidFill>
              </a:defRPr>
            </a:lvl4pPr>
            <a:lvl5pPr lvl="4" algn="ctr">
              <a:lnSpc>
                <a:spcPct val="100000"/>
              </a:lnSpc>
              <a:spcBef>
                <a:spcPts val="0"/>
              </a:spcBef>
              <a:spcAft>
                <a:spcPts val="0"/>
              </a:spcAft>
              <a:buClr>
                <a:schemeClr val="accent2"/>
              </a:buClr>
              <a:buSzPts val="1200"/>
              <a:buNone/>
              <a:defRPr>
                <a:solidFill>
                  <a:schemeClr val="accent2"/>
                </a:solidFill>
              </a:defRPr>
            </a:lvl5pPr>
            <a:lvl6pPr lvl="5" algn="ctr">
              <a:lnSpc>
                <a:spcPct val="100000"/>
              </a:lnSpc>
              <a:spcBef>
                <a:spcPts val="0"/>
              </a:spcBef>
              <a:spcAft>
                <a:spcPts val="0"/>
              </a:spcAft>
              <a:buClr>
                <a:schemeClr val="accent2"/>
              </a:buClr>
              <a:buSzPts val="1200"/>
              <a:buNone/>
              <a:defRPr>
                <a:solidFill>
                  <a:schemeClr val="accent2"/>
                </a:solidFill>
              </a:defRPr>
            </a:lvl6pPr>
            <a:lvl7pPr lvl="6" algn="ctr">
              <a:lnSpc>
                <a:spcPct val="100000"/>
              </a:lnSpc>
              <a:spcBef>
                <a:spcPts val="0"/>
              </a:spcBef>
              <a:spcAft>
                <a:spcPts val="0"/>
              </a:spcAft>
              <a:buClr>
                <a:schemeClr val="accent2"/>
              </a:buClr>
              <a:buSzPts val="1200"/>
              <a:buNone/>
              <a:defRPr>
                <a:solidFill>
                  <a:schemeClr val="accent2"/>
                </a:solidFill>
              </a:defRPr>
            </a:lvl7pPr>
            <a:lvl8pPr lvl="7" algn="ctr">
              <a:lnSpc>
                <a:spcPct val="100000"/>
              </a:lnSpc>
              <a:spcBef>
                <a:spcPts val="0"/>
              </a:spcBef>
              <a:spcAft>
                <a:spcPts val="0"/>
              </a:spcAft>
              <a:buClr>
                <a:schemeClr val="accent2"/>
              </a:buClr>
              <a:buSzPts val="1200"/>
              <a:buNone/>
              <a:defRPr>
                <a:solidFill>
                  <a:schemeClr val="accent2"/>
                </a:solidFill>
              </a:defRPr>
            </a:lvl8pPr>
            <a:lvl9pPr lvl="8" algn="ctr">
              <a:lnSpc>
                <a:spcPct val="100000"/>
              </a:lnSpc>
              <a:spcBef>
                <a:spcPts val="0"/>
              </a:spcBef>
              <a:spcAft>
                <a:spcPts val="0"/>
              </a:spcAft>
              <a:buClr>
                <a:schemeClr val="accent2"/>
              </a:buClr>
              <a:buSzPts val="1200"/>
              <a:buNone/>
              <a:defRPr>
                <a:solidFill>
                  <a:schemeClr val="accent2"/>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30"/>
        <p:cNvGrpSpPr/>
        <p:nvPr/>
      </p:nvGrpSpPr>
      <p:grpSpPr>
        <a:xfrm>
          <a:off x="0" y="0"/>
          <a:ext cx="0" cy="0"/>
          <a:chOff x="0" y="0"/>
          <a:chExt cx="0" cy="0"/>
        </a:xfrm>
      </p:grpSpPr>
      <p:grpSp>
        <p:nvGrpSpPr>
          <p:cNvPr id="131" name="Google Shape;131;p17"/>
          <p:cNvGrpSpPr/>
          <p:nvPr/>
        </p:nvGrpSpPr>
        <p:grpSpPr>
          <a:xfrm>
            <a:off x="-21600" y="-472925"/>
            <a:ext cx="9728200" cy="6002555"/>
            <a:chOff x="-21600" y="-472925"/>
            <a:chExt cx="9728200" cy="6002555"/>
          </a:xfrm>
        </p:grpSpPr>
        <p:sp>
          <p:nvSpPr>
            <p:cNvPr id="132" name="Google Shape;132;p17"/>
            <p:cNvSpPr/>
            <p:nvPr/>
          </p:nvSpPr>
          <p:spPr>
            <a:xfrm>
              <a:off x="7617098" y="4237818"/>
              <a:ext cx="2089501" cy="1291812"/>
            </a:xfrm>
            <a:custGeom>
              <a:avLst/>
              <a:gdLst/>
              <a:ahLst/>
              <a:cxnLst/>
              <a:rect l="l" t="t" r="r" b="b"/>
              <a:pathLst>
                <a:path w="56317" h="33350" extrusionOk="0">
                  <a:moveTo>
                    <a:pt x="56317" y="33350"/>
                  </a:moveTo>
                  <a:lnTo>
                    <a:pt x="56317" y="0"/>
                  </a:lnTo>
                  <a:lnTo>
                    <a:pt x="20074" y="0"/>
                  </a:lnTo>
                  <a:cubicBezTo>
                    <a:pt x="18741" y="0"/>
                    <a:pt x="17514" y="739"/>
                    <a:pt x="16883" y="1905"/>
                  </a:cubicBezTo>
                  <a:lnTo>
                    <a:pt x="0" y="33350"/>
                  </a:lnTo>
                  <a:cubicBezTo>
                    <a:pt x="0" y="33350"/>
                    <a:pt x="53412" y="33326"/>
                    <a:pt x="56317" y="33350"/>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 name="Google Shape;133;p17"/>
            <p:cNvGrpSpPr/>
            <p:nvPr/>
          </p:nvGrpSpPr>
          <p:grpSpPr>
            <a:xfrm>
              <a:off x="-21600" y="-472925"/>
              <a:ext cx="1218325" cy="1833575"/>
              <a:chOff x="-21600" y="-472925"/>
              <a:chExt cx="1218325" cy="1833575"/>
            </a:xfrm>
          </p:grpSpPr>
          <p:sp>
            <p:nvSpPr>
              <p:cNvPr id="134" name="Google Shape;134;p17"/>
              <p:cNvSpPr/>
              <p:nvPr/>
            </p:nvSpPr>
            <p:spPr>
              <a:xfrm rot="10800000" flipH="1">
                <a:off x="-21600" y="-472925"/>
                <a:ext cx="1218325" cy="1833575"/>
              </a:xfrm>
              <a:custGeom>
                <a:avLst/>
                <a:gdLst/>
                <a:ahLst/>
                <a:cxnLst/>
                <a:rect l="l" t="t" r="r" b="b"/>
                <a:pathLst>
                  <a:path w="48733" h="73343" extrusionOk="0">
                    <a:moveTo>
                      <a:pt x="48732" y="73342"/>
                    </a:moveTo>
                    <a:lnTo>
                      <a:pt x="0" y="73342"/>
                    </a:lnTo>
                    <a:lnTo>
                      <a:pt x="0" y="0"/>
                    </a:lnTo>
                    <a:lnTo>
                      <a:pt x="45399" y="23932"/>
                    </a:lnTo>
                    <a:cubicBezTo>
                      <a:pt x="47447" y="25015"/>
                      <a:pt x="48732" y="27134"/>
                      <a:pt x="48732" y="29432"/>
                    </a:cubicBezTo>
                    <a:lnTo>
                      <a:pt x="48732" y="73342"/>
                    </a:ln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rot="5400000" flipH="1">
                <a:off x="-290306" y="-195780"/>
                <a:ext cx="1407925" cy="870435"/>
              </a:xfrm>
              <a:custGeom>
                <a:avLst/>
                <a:gdLst/>
                <a:ahLst/>
                <a:cxnLst/>
                <a:rect l="l" t="t" r="r" b="b"/>
                <a:pathLst>
                  <a:path w="56317" h="33350" extrusionOk="0">
                    <a:moveTo>
                      <a:pt x="56317" y="33350"/>
                    </a:moveTo>
                    <a:lnTo>
                      <a:pt x="56317" y="0"/>
                    </a:lnTo>
                    <a:lnTo>
                      <a:pt x="20074" y="0"/>
                    </a:lnTo>
                    <a:cubicBezTo>
                      <a:pt x="18741" y="0"/>
                      <a:pt x="17514" y="739"/>
                      <a:pt x="16883" y="1905"/>
                    </a:cubicBezTo>
                    <a:lnTo>
                      <a:pt x="0" y="33350"/>
                    </a:lnTo>
                    <a:cubicBezTo>
                      <a:pt x="0" y="33350"/>
                      <a:pt x="53412" y="33326"/>
                      <a:pt x="56317" y="33350"/>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6" name="Google Shape;136;p17"/>
            <p:cNvCxnSpPr/>
            <p:nvPr/>
          </p:nvCxnSpPr>
          <p:spPr>
            <a:xfrm>
              <a:off x="7566300" y="4827634"/>
              <a:ext cx="1577700" cy="0"/>
            </a:xfrm>
            <a:prstGeom prst="straightConnector1">
              <a:avLst/>
            </a:prstGeom>
            <a:noFill/>
            <a:ln w="19050" cap="flat" cmpd="sng">
              <a:solidFill>
                <a:schemeClr val="accent2"/>
              </a:solidFill>
              <a:prstDash val="solid"/>
              <a:round/>
              <a:headEnd type="none" w="med" len="med"/>
              <a:tailEnd type="none" w="med" len="med"/>
            </a:ln>
          </p:spPr>
        </p:cxnSp>
      </p:grpSp>
      <p:sp>
        <p:nvSpPr>
          <p:cNvPr id="137" name="Google Shape;137;p17"/>
          <p:cNvSpPr txBox="1">
            <a:spLocks noGrp="1"/>
          </p:cNvSpPr>
          <p:nvPr>
            <p:ph type="title"/>
          </p:nvPr>
        </p:nvSpPr>
        <p:spPr>
          <a:xfrm>
            <a:off x="1519323" y="1610525"/>
            <a:ext cx="2328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200" b="1">
                <a:latin typeface="Montserrat"/>
                <a:ea typeface="Montserrat"/>
                <a:cs typeface="Montserrat"/>
                <a:sym typeface="Montserrat"/>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8" name="Google Shape;138;p17"/>
          <p:cNvSpPr txBox="1">
            <a:spLocks noGrp="1"/>
          </p:cNvSpPr>
          <p:nvPr>
            <p:ph type="subTitle" idx="1"/>
          </p:nvPr>
        </p:nvSpPr>
        <p:spPr>
          <a:xfrm>
            <a:off x="1519313" y="227325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9" name="Google Shape;139;p17"/>
          <p:cNvSpPr txBox="1">
            <a:spLocks noGrp="1"/>
          </p:cNvSpPr>
          <p:nvPr>
            <p:ph type="title" idx="2"/>
          </p:nvPr>
        </p:nvSpPr>
        <p:spPr>
          <a:xfrm>
            <a:off x="5561799" y="1610525"/>
            <a:ext cx="2328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200" b="1">
                <a:latin typeface="Montserrat"/>
                <a:ea typeface="Montserrat"/>
                <a:cs typeface="Montserrat"/>
                <a:sym typeface="Montserrat"/>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0" name="Google Shape;140;p17"/>
          <p:cNvSpPr txBox="1">
            <a:spLocks noGrp="1"/>
          </p:cNvSpPr>
          <p:nvPr>
            <p:ph type="subTitle" idx="3"/>
          </p:nvPr>
        </p:nvSpPr>
        <p:spPr>
          <a:xfrm>
            <a:off x="5561793" y="227325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41" name="Google Shape;141;p17"/>
          <p:cNvSpPr txBox="1">
            <a:spLocks noGrp="1"/>
          </p:cNvSpPr>
          <p:nvPr>
            <p:ph type="title" idx="4"/>
          </p:nvPr>
        </p:nvSpPr>
        <p:spPr>
          <a:xfrm>
            <a:off x="1519323" y="3196325"/>
            <a:ext cx="2328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200" b="1">
                <a:latin typeface="Montserrat"/>
                <a:ea typeface="Montserrat"/>
                <a:cs typeface="Montserrat"/>
                <a:sym typeface="Montserrat"/>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2" name="Google Shape;142;p17"/>
          <p:cNvSpPr txBox="1">
            <a:spLocks noGrp="1"/>
          </p:cNvSpPr>
          <p:nvPr>
            <p:ph type="subTitle" idx="5"/>
          </p:nvPr>
        </p:nvSpPr>
        <p:spPr>
          <a:xfrm>
            <a:off x="1519313" y="385905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43" name="Google Shape;143;p17"/>
          <p:cNvSpPr txBox="1">
            <a:spLocks noGrp="1"/>
          </p:cNvSpPr>
          <p:nvPr>
            <p:ph type="title" idx="6"/>
          </p:nvPr>
        </p:nvSpPr>
        <p:spPr>
          <a:xfrm>
            <a:off x="5561799" y="3196325"/>
            <a:ext cx="2328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200" b="1">
                <a:latin typeface="Montserrat"/>
                <a:ea typeface="Montserrat"/>
                <a:cs typeface="Montserrat"/>
                <a:sym typeface="Montserrat"/>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4" name="Google Shape;144;p17"/>
          <p:cNvSpPr txBox="1">
            <a:spLocks noGrp="1"/>
          </p:cNvSpPr>
          <p:nvPr>
            <p:ph type="subTitle" idx="7"/>
          </p:nvPr>
        </p:nvSpPr>
        <p:spPr>
          <a:xfrm>
            <a:off x="5561793" y="385905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45" name="Google Shape;145;p17"/>
          <p:cNvSpPr txBox="1">
            <a:spLocks noGrp="1"/>
          </p:cNvSpPr>
          <p:nvPr>
            <p:ph type="subTitle" idx="8"/>
          </p:nvPr>
        </p:nvSpPr>
        <p:spPr>
          <a:xfrm>
            <a:off x="715088" y="1646992"/>
            <a:ext cx="695400" cy="5277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2200"/>
              <a:buFont typeface="Ramabhadra"/>
              <a:buNone/>
              <a:defRPr sz="2900" b="1">
                <a:solidFill>
                  <a:schemeClr val="lt1"/>
                </a:solidFill>
                <a:latin typeface="Montserrat"/>
                <a:ea typeface="Montserrat"/>
                <a:cs typeface="Montserrat"/>
                <a:sym typeface="Montserrat"/>
              </a:defRPr>
            </a:lvl1pPr>
            <a:lvl2pPr lvl="1">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2pPr>
            <a:lvl3pPr lvl="2">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3pPr>
            <a:lvl4pPr lvl="3">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4pPr>
            <a:lvl5pPr lvl="4">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5pPr>
            <a:lvl6pPr lvl="5">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6pPr>
            <a:lvl7pPr lvl="6">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7pPr>
            <a:lvl8pPr lvl="7">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8pPr>
            <a:lvl9pPr lvl="8">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9pPr>
          </a:lstStyle>
          <a:p>
            <a:endParaRPr/>
          </a:p>
        </p:txBody>
      </p:sp>
      <p:sp>
        <p:nvSpPr>
          <p:cNvPr id="146" name="Google Shape;146;p17"/>
          <p:cNvSpPr txBox="1">
            <a:spLocks noGrp="1"/>
          </p:cNvSpPr>
          <p:nvPr>
            <p:ph type="subTitle" idx="9"/>
          </p:nvPr>
        </p:nvSpPr>
        <p:spPr>
          <a:xfrm>
            <a:off x="4756588" y="1646992"/>
            <a:ext cx="695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200"/>
              <a:buFont typeface="Ramabhadra"/>
              <a:buNone/>
              <a:defRPr sz="2900" b="1">
                <a:solidFill>
                  <a:schemeClr val="lt1"/>
                </a:solidFill>
                <a:latin typeface="Montserrat"/>
                <a:ea typeface="Montserrat"/>
                <a:cs typeface="Montserrat"/>
                <a:sym typeface="Montserrat"/>
              </a:defRPr>
            </a:lvl1pPr>
            <a:lvl2pPr lvl="1"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2pPr>
            <a:lvl3pPr lvl="2"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3pPr>
            <a:lvl4pPr lvl="3"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4pPr>
            <a:lvl5pPr lvl="4"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5pPr>
            <a:lvl6pPr lvl="5"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6pPr>
            <a:lvl7pPr lvl="6"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7pPr>
            <a:lvl8pPr lvl="7"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8pPr>
            <a:lvl9pPr lvl="8"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9pPr>
          </a:lstStyle>
          <a:p>
            <a:endParaRPr/>
          </a:p>
        </p:txBody>
      </p:sp>
      <p:sp>
        <p:nvSpPr>
          <p:cNvPr id="147" name="Google Shape;147;p17"/>
          <p:cNvSpPr txBox="1">
            <a:spLocks noGrp="1"/>
          </p:cNvSpPr>
          <p:nvPr>
            <p:ph type="subTitle" idx="13"/>
          </p:nvPr>
        </p:nvSpPr>
        <p:spPr>
          <a:xfrm>
            <a:off x="715088" y="3239292"/>
            <a:ext cx="695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200"/>
              <a:buFont typeface="Ramabhadra"/>
              <a:buNone/>
              <a:defRPr sz="2900" b="1">
                <a:solidFill>
                  <a:schemeClr val="lt1"/>
                </a:solidFill>
                <a:latin typeface="Montserrat"/>
                <a:ea typeface="Montserrat"/>
                <a:cs typeface="Montserrat"/>
                <a:sym typeface="Montserrat"/>
              </a:defRPr>
            </a:lvl1pPr>
            <a:lvl2pPr lvl="1"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2pPr>
            <a:lvl3pPr lvl="2"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3pPr>
            <a:lvl4pPr lvl="3"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4pPr>
            <a:lvl5pPr lvl="4"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5pPr>
            <a:lvl6pPr lvl="5"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6pPr>
            <a:lvl7pPr lvl="6"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7pPr>
            <a:lvl8pPr lvl="7"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8pPr>
            <a:lvl9pPr lvl="8"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9pPr>
          </a:lstStyle>
          <a:p>
            <a:endParaRPr/>
          </a:p>
        </p:txBody>
      </p:sp>
      <p:sp>
        <p:nvSpPr>
          <p:cNvPr id="148" name="Google Shape;148;p17"/>
          <p:cNvSpPr txBox="1">
            <a:spLocks noGrp="1"/>
          </p:cNvSpPr>
          <p:nvPr>
            <p:ph type="subTitle" idx="14"/>
          </p:nvPr>
        </p:nvSpPr>
        <p:spPr>
          <a:xfrm>
            <a:off x="4756588" y="3239292"/>
            <a:ext cx="695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200"/>
              <a:buFont typeface="Ramabhadra"/>
              <a:buNone/>
              <a:defRPr sz="2900" b="1">
                <a:solidFill>
                  <a:schemeClr val="lt1"/>
                </a:solidFill>
                <a:latin typeface="Montserrat"/>
                <a:ea typeface="Montserrat"/>
                <a:cs typeface="Montserrat"/>
                <a:sym typeface="Montserrat"/>
              </a:defRPr>
            </a:lvl1pPr>
            <a:lvl2pPr lvl="1"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2pPr>
            <a:lvl3pPr lvl="2"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3pPr>
            <a:lvl4pPr lvl="3"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4pPr>
            <a:lvl5pPr lvl="4"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5pPr>
            <a:lvl6pPr lvl="5"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6pPr>
            <a:lvl7pPr lvl="6"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7pPr>
            <a:lvl8pPr lvl="7"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8pPr>
            <a:lvl9pPr lvl="8" rtl="0">
              <a:spcBef>
                <a:spcPts val="0"/>
              </a:spcBef>
              <a:spcAft>
                <a:spcPts val="0"/>
              </a:spcAft>
              <a:buClr>
                <a:schemeClr val="accent1"/>
              </a:buClr>
              <a:buSzPts val="2200"/>
              <a:buFont typeface="Ramabhadra"/>
              <a:buNone/>
              <a:defRPr sz="2200">
                <a:solidFill>
                  <a:schemeClr val="accent1"/>
                </a:solidFill>
                <a:latin typeface="Ramabhadra"/>
                <a:ea typeface="Ramabhadra"/>
                <a:cs typeface="Ramabhadra"/>
                <a:sym typeface="Ramabhadra"/>
              </a:defRPr>
            </a:lvl9pPr>
          </a:lstStyle>
          <a:p>
            <a:endParaRPr/>
          </a:p>
        </p:txBody>
      </p:sp>
      <p:sp>
        <p:nvSpPr>
          <p:cNvPr id="149" name="Google Shape;149;p17"/>
          <p:cNvSpPr txBox="1">
            <a:spLocks noGrp="1"/>
          </p:cNvSpPr>
          <p:nvPr>
            <p:ph type="title" idx="15"/>
          </p:nvPr>
        </p:nvSpPr>
        <p:spPr>
          <a:xfrm>
            <a:off x="715050" y="358100"/>
            <a:ext cx="7713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800"/>
              <a:buFont typeface="Ramabhadra"/>
              <a:buNone/>
              <a:defRPr>
                <a:solidFill>
                  <a:schemeClr val="accent1"/>
                </a:solidFill>
              </a:defRPr>
            </a:lvl1pPr>
            <a:lvl2pPr lvl="1"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2pPr>
            <a:lvl3pPr lvl="2"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3pPr>
            <a:lvl4pPr lvl="3"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4pPr>
            <a:lvl5pPr lvl="4"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5pPr>
            <a:lvl6pPr lvl="5"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6pPr>
            <a:lvl7pPr lvl="6"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7pPr>
            <a:lvl8pPr lvl="7"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8pPr>
            <a:lvl9pPr lvl="8"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9pPr>
          </a:lstStyle>
          <a:p>
            <a:endParaRPr/>
          </a:p>
        </p:txBody>
      </p:sp>
    </p:spTree>
    <p:extLst>
      <p:ext uri="{BB962C8B-B14F-4D97-AF65-F5344CB8AC3E}">
        <p14:creationId xmlns:p14="http://schemas.microsoft.com/office/powerpoint/2010/main" val="3264671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1"/>
            </a:gs>
            <a:gs pos="63000">
              <a:srgbClr val="194175"/>
            </a:gs>
            <a:gs pos="100000">
              <a:schemeClr val="accent2"/>
            </a:gs>
          </a:gsLst>
          <a:lin ang="8099331" scaled="0"/>
        </a:gradFill>
        <a:effectLst/>
      </p:bgPr>
    </p:bg>
    <p:spTree>
      <p:nvGrpSpPr>
        <p:cNvPr id="1" name="Shape 11"/>
        <p:cNvGrpSpPr/>
        <p:nvPr/>
      </p:nvGrpSpPr>
      <p:grpSpPr>
        <a:xfrm>
          <a:off x="0" y="0"/>
          <a:ext cx="0" cy="0"/>
          <a:chOff x="0" y="0"/>
          <a:chExt cx="0" cy="0"/>
        </a:xfrm>
      </p:grpSpPr>
      <p:grpSp>
        <p:nvGrpSpPr>
          <p:cNvPr id="12" name="Google Shape;12;p3"/>
          <p:cNvGrpSpPr/>
          <p:nvPr/>
        </p:nvGrpSpPr>
        <p:grpSpPr>
          <a:xfrm>
            <a:off x="-959475" y="-172250"/>
            <a:ext cx="11032725" cy="5530000"/>
            <a:chOff x="-959475" y="-172250"/>
            <a:chExt cx="11032725" cy="5530000"/>
          </a:xfrm>
        </p:grpSpPr>
        <p:sp>
          <p:nvSpPr>
            <p:cNvPr id="13" name="Google Shape;13;p3"/>
            <p:cNvSpPr/>
            <p:nvPr/>
          </p:nvSpPr>
          <p:spPr>
            <a:xfrm flipH="1">
              <a:off x="-959475" y="3859250"/>
              <a:ext cx="2522400" cy="1498500"/>
            </a:xfrm>
            <a:prstGeom prst="round2DiagRect">
              <a:avLst>
                <a:gd name="adj1" fmla="val 50000"/>
                <a:gd name="adj2" fmla="val 0"/>
              </a:avLst>
            </a:prstGeom>
            <a:gradFill>
              <a:gsLst>
                <a:gs pos="0">
                  <a:schemeClr val="accent6"/>
                </a:gs>
                <a:gs pos="100000">
                  <a:schemeClr val="accent5"/>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p:nvPr/>
          </p:nvSpPr>
          <p:spPr>
            <a:xfrm flipH="1">
              <a:off x="-92850" y="4262900"/>
              <a:ext cx="3009900" cy="691200"/>
            </a:xfrm>
            <a:prstGeom prst="roundRect">
              <a:avLst>
                <a:gd name="adj" fmla="val 50000"/>
              </a:avLst>
            </a:prstGeom>
            <a:gradFill>
              <a:gsLst>
                <a:gs pos="0">
                  <a:schemeClr val="accent3"/>
                </a:gs>
                <a:gs pos="34000">
                  <a:srgbClr val="FAB93C"/>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5400000" flipH="1">
              <a:off x="82400" y="-466550"/>
              <a:ext cx="1265400" cy="1854000"/>
            </a:xfrm>
            <a:prstGeom prst="round1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flipH="1">
              <a:off x="7063350" y="189400"/>
              <a:ext cx="3009900" cy="691200"/>
            </a:xfrm>
            <a:prstGeom prst="roundRect">
              <a:avLst>
                <a:gd name="adj" fmla="val 50000"/>
              </a:avLst>
            </a:prstGeom>
            <a:gradFill>
              <a:gsLst>
                <a:gs pos="0">
                  <a:schemeClr val="accent6"/>
                </a:gs>
                <a:gs pos="100000">
                  <a:schemeClr val="accent5"/>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flipH="1">
              <a:off x="7891375" y="3436250"/>
              <a:ext cx="1311600" cy="1921500"/>
            </a:xfrm>
            <a:prstGeom prst="round1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8;p3"/>
          <p:cNvSpPr txBox="1">
            <a:spLocks noGrp="1"/>
          </p:cNvSpPr>
          <p:nvPr>
            <p:ph type="title"/>
          </p:nvPr>
        </p:nvSpPr>
        <p:spPr>
          <a:xfrm>
            <a:off x="3473250" y="1707250"/>
            <a:ext cx="4360200" cy="11916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45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1562925" y="1960082"/>
            <a:ext cx="1714500" cy="104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500">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3473250" y="3001250"/>
            <a:ext cx="4360200" cy="43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600">
                <a:solidFill>
                  <a:schemeClr val="dk2"/>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1"/>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four columns ">
  <p:cSld name="CUSTOM_4">
    <p:spTree>
      <p:nvGrpSpPr>
        <p:cNvPr id="1" name="Shape 150"/>
        <p:cNvGrpSpPr/>
        <p:nvPr/>
      </p:nvGrpSpPr>
      <p:grpSpPr>
        <a:xfrm>
          <a:off x="0" y="0"/>
          <a:ext cx="0" cy="0"/>
          <a:chOff x="0" y="0"/>
          <a:chExt cx="0" cy="0"/>
        </a:xfrm>
      </p:grpSpPr>
      <p:grpSp>
        <p:nvGrpSpPr>
          <p:cNvPr id="151" name="Google Shape;151;p18"/>
          <p:cNvGrpSpPr/>
          <p:nvPr/>
        </p:nvGrpSpPr>
        <p:grpSpPr>
          <a:xfrm>
            <a:off x="-21600" y="-574925"/>
            <a:ext cx="9165600" cy="1935575"/>
            <a:chOff x="-21600" y="-574925"/>
            <a:chExt cx="9165600" cy="1935575"/>
          </a:xfrm>
        </p:grpSpPr>
        <p:grpSp>
          <p:nvGrpSpPr>
            <p:cNvPr id="152" name="Google Shape;152;p18"/>
            <p:cNvGrpSpPr/>
            <p:nvPr/>
          </p:nvGrpSpPr>
          <p:grpSpPr>
            <a:xfrm>
              <a:off x="-21600" y="-472925"/>
              <a:ext cx="1218325" cy="1833575"/>
              <a:chOff x="-21600" y="-472925"/>
              <a:chExt cx="1218325" cy="1833575"/>
            </a:xfrm>
          </p:grpSpPr>
          <p:sp>
            <p:nvSpPr>
              <p:cNvPr id="153" name="Google Shape;153;p18"/>
              <p:cNvSpPr/>
              <p:nvPr/>
            </p:nvSpPr>
            <p:spPr>
              <a:xfrm rot="10800000" flipH="1">
                <a:off x="-21600" y="-472925"/>
                <a:ext cx="1218325" cy="1833575"/>
              </a:xfrm>
              <a:custGeom>
                <a:avLst/>
                <a:gdLst/>
                <a:ahLst/>
                <a:cxnLst/>
                <a:rect l="l" t="t" r="r" b="b"/>
                <a:pathLst>
                  <a:path w="48733" h="73343" extrusionOk="0">
                    <a:moveTo>
                      <a:pt x="48732" y="73342"/>
                    </a:moveTo>
                    <a:lnTo>
                      <a:pt x="0" y="73342"/>
                    </a:lnTo>
                    <a:lnTo>
                      <a:pt x="0" y="0"/>
                    </a:lnTo>
                    <a:lnTo>
                      <a:pt x="45399" y="23932"/>
                    </a:lnTo>
                    <a:cubicBezTo>
                      <a:pt x="47447" y="25015"/>
                      <a:pt x="48732" y="27134"/>
                      <a:pt x="48732" y="29432"/>
                    </a:cubicBezTo>
                    <a:lnTo>
                      <a:pt x="48732" y="73342"/>
                    </a:ln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p:nvPr/>
            </p:nvSpPr>
            <p:spPr>
              <a:xfrm rot="5400000" flipH="1">
                <a:off x="-290306" y="-195780"/>
                <a:ext cx="1407925" cy="870435"/>
              </a:xfrm>
              <a:custGeom>
                <a:avLst/>
                <a:gdLst/>
                <a:ahLst/>
                <a:cxnLst/>
                <a:rect l="l" t="t" r="r" b="b"/>
                <a:pathLst>
                  <a:path w="56317" h="33350" extrusionOk="0">
                    <a:moveTo>
                      <a:pt x="56317" y="33350"/>
                    </a:moveTo>
                    <a:lnTo>
                      <a:pt x="56317" y="0"/>
                    </a:lnTo>
                    <a:lnTo>
                      <a:pt x="20074" y="0"/>
                    </a:lnTo>
                    <a:cubicBezTo>
                      <a:pt x="18741" y="0"/>
                      <a:pt x="17514" y="739"/>
                      <a:pt x="16883" y="1905"/>
                    </a:cubicBezTo>
                    <a:lnTo>
                      <a:pt x="0" y="33350"/>
                    </a:lnTo>
                    <a:cubicBezTo>
                      <a:pt x="0" y="33350"/>
                      <a:pt x="53412" y="33326"/>
                      <a:pt x="56317" y="33350"/>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18"/>
            <p:cNvGrpSpPr/>
            <p:nvPr/>
          </p:nvGrpSpPr>
          <p:grpSpPr>
            <a:xfrm flipH="1">
              <a:off x="7925675" y="-574925"/>
              <a:ext cx="1218325" cy="1833575"/>
              <a:chOff x="-21600" y="-472925"/>
              <a:chExt cx="1218325" cy="1833575"/>
            </a:xfrm>
          </p:grpSpPr>
          <p:sp>
            <p:nvSpPr>
              <p:cNvPr id="156" name="Google Shape;156;p18"/>
              <p:cNvSpPr/>
              <p:nvPr/>
            </p:nvSpPr>
            <p:spPr>
              <a:xfrm rot="10800000" flipH="1">
                <a:off x="-21600" y="-472925"/>
                <a:ext cx="1218325" cy="1833575"/>
              </a:xfrm>
              <a:custGeom>
                <a:avLst/>
                <a:gdLst/>
                <a:ahLst/>
                <a:cxnLst/>
                <a:rect l="l" t="t" r="r" b="b"/>
                <a:pathLst>
                  <a:path w="48733" h="73343" extrusionOk="0">
                    <a:moveTo>
                      <a:pt x="48732" y="73342"/>
                    </a:moveTo>
                    <a:lnTo>
                      <a:pt x="0" y="73342"/>
                    </a:lnTo>
                    <a:lnTo>
                      <a:pt x="0" y="0"/>
                    </a:lnTo>
                    <a:lnTo>
                      <a:pt x="45399" y="23932"/>
                    </a:lnTo>
                    <a:cubicBezTo>
                      <a:pt x="47447" y="25015"/>
                      <a:pt x="48732" y="27134"/>
                      <a:pt x="48732" y="29432"/>
                    </a:cubicBezTo>
                    <a:lnTo>
                      <a:pt x="48732" y="73342"/>
                    </a:ln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8"/>
              <p:cNvSpPr/>
              <p:nvPr/>
            </p:nvSpPr>
            <p:spPr>
              <a:xfrm rot="5400000" flipH="1">
                <a:off x="-290306" y="-195780"/>
                <a:ext cx="1407925" cy="870435"/>
              </a:xfrm>
              <a:custGeom>
                <a:avLst/>
                <a:gdLst/>
                <a:ahLst/>
                <a:cxnLst/>
                <a:rect l="l" t="t" r="r" b="b"/>
                <a:pathLst>
                  <a:path w="56317" h="33350" extrusionOk="0">
                    <a:moveTo>
                      <a:pt x="56317" y="33350"/>
                    </a:moveTo>
                    <a:lnTo>
                      <a:pt x="56317" y="0"/>
                    </a:lnTo>
                    <a:lnTo>
                      <a:pt x="20074" y="0"/>
                    </a:lnTo>
                    <a:cubicBezTo>
                      <a:pt x="18741" y="0"/>
                      <a:pt x="17514" y="739"/>
                      <a:pt x="16883" y="1905"/>
                    </a:cubicBezTo>
                    <a:lnTo>
                      <a:pt x="0" y="33350"/>
                    </a:lnTo>
                    <a:cubicBezTo>
                      <a:pt x="0" y="33350"/>
                      <a:pt x="53412" y="33326"/>
                      <a:pt x="56317" y="33350"/>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8" name="Google Shape;158;p18"/>
          <p:cNvSpPr txBox="1">
            <a:spLocks noGrp="1"/>
          </p:cNvSpPr>
          <p:nvPr>
            <p:ph type="title"/>
          </p:nvPr>
        </p:nvSpPr>
        <p:spPr>
          <a:xfrm>
            <a:off x="1506338" y="1686725"/>
            <a:ext cx="28671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200" b="1">
                <a:latin typeface="Montserrat"/>
                <a:ea typeface="Montserrat"/>
                <a:cs typeface="Montserrat"/>
                <a:sym typeface="Montserrat"/>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59" name="Google Shape;159;p18"/>
          <p:cNvSpPr txBox="1">
            <a:spLocks noGrp="1"/>
          </p:cNvSpPr>
          <p:nvPr>
            <p:ph type="subTitle" idx="1"/>
          </p:nvPr>
        </p:nvSpPr>
        <p:spPr>
          <a:xfrm>
            <a:off x="1506338" y="212085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0" name="Google Shape;160;p18"/>
          <p:cNvSpPr txBox="1">
            <a:spLocks noGrp="1"/>
          </p:cNvSpPr>
          <p:nvPr>
            <p:ph type="title" idx="2"/>
          </p:nvPr>
        </p:nvSpPr>
        <p:spPr>
          <a:xfrm>
            <a:off x="4790193" y="1686725"/>
            <a:ext cx="28671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200" b="1">
                <a:latin typeface="Montserrat"/>
                <a:ea typeface="Montserrat"/>
                <a:cs typeface="Montserrat"/>
                <a:sym typeface="Montserrat"/>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1" name="Google Shape;161;p18"/>
          <p:cNvSpPr txBox="1">
            <a:spLocks noGrp="1"/>
          </p:cNvSpPr>
          <p:nvPr>
            <p:ph type="subTitle" idx="3"/>
          </p:nvPr>
        </p:nvSpPr>
        <p:spPr>
          <a:xfrm>
            <a:off x="4790193" y="2120850"/>
            <a:ext cx="28671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2" name="Google Shape;162;p18"/>
          <p:cNvSpPr txBox="1">
            <a:spLocks noGrp="1"/>
          </p:cNvSpPr>
          <p:nvPr>
            <p:ph type="title" idx="4"/>
          </p:nvPr>
        </p:nvSpPr>
        <p:spPr>
          <a:xfrm>
            <a:off x="1506338" y="3120125"/>
            <a:ext cx="28671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200" b="1">
                <a:latin typeface="Montserrat"/>
                <a:ea typeface="Montserrat"/>
                <a:cs typeface="Montserrat"/>
                <a:sym typeface="Montserrat"/>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3" name="Google Shape;163;p18"/>
          <p:cNvSpPr txBox="1">
            <a:spLocks noGrp="1"/>
          </p:cNvSpPr>
          <p:nvPr>
            <p:ph type="subTitle" idx="5"/>
          </p:nvPr>
        </p:nvSpPr>
        <p:spPr>
          <a:xfrm>
            <a:off x="1506338" y="3554250"/>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4" name="Google Shape;164;p18"/>
          <p:cNvSpPr txBox="1">
            <a:spLocks noGrp="1"/>
          </p:cNvSpPr>
          <p:nvPr>
            <p:ph type="title" idx="6"/>
          </p:nvPr>
        </p:nvSpPr>
        <p:spPr>
          <a:xfrm>
            <a:off x="4790193" y="3120125"/>
            <a:ext cx="28671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200" b="1">
                <a:latin typeface="Montserrat"/>
                <a:ea typeface="Montserrat"/>
                <a:cs typeface="Montserrat"/>
                <a:sym typeface="Montserrat"/>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5" name="Google Shape;165;p18"/>
          <p:cNvSpPr txBox="1">
            <a:spLocks noGrp="1"/>
          </p:cNvSpPr>
          <p:nvPr>
            <p:ph type="subTitle" idx="7"/>
          </p:nvPr>
        </p:nvSpPr>
        <p:spPr>
          <a:xfrm>
            <a:off x="4790193" y="3554250"/>
            <a:ext cx="28671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6" name="Google Shape;166;p18"/>
          <p:cNvSpPr txBox="1">
            <a:spLocks noGrp="1"/>
          </p:cNvSpPr>
          <p:nvPr>
            <p:ph type="title" idx="8"/>
          </p:nvPr>
        </p:nvSpPr>
        <p:spPr>
          <a:xfrm>
            <a:off x="715050" y="358100"/>
            <a:ext cx="7713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800"/>
              <a:buFont typeface="Ramabhadra"/>
              <a:buNone/>
              <a:defRPr>
                <a:solidFill>
                  <a:schemeClr val="accent1"/>
                </a:solidFill>
              </a:defRPr>
            </a:lvl1pPr>
            <a:lvl2pPr lvl="1"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2pPr>
            <a:lvl3pPr lvl="2"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3pPr>
            <a:lvl4pPr lvl="3"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4pPr>
            <a:lvl5pPr lvl="4"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5pPr>
            <a:lvl6pPr lvl="5"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6pPr>
            <a:lvl7pPr lvl="6"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7pPr>
            <a:lvl8pPr lvl="7"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8pPr>
            <a:lvl9pPr lvl="8" algn="ctr" rtl="0">
              <a:spcBef>
                <a:spcPts val="0"/>
              </a:spcBef>
              <a:spcAft>
                <a:spcPts val="0"/>
              </a:spcAft>
              <a:buClr>
                <a:schemeClr val="accent1"/>
              </a:buClr>
              <a:buSzPts val="2800"/>
              <a:buFont typeface="Ramabhadra"/>
              <a:buNone/>
              <a:defRPr sz="2800" b="1">
                <a:solidFill>
                  <a:schemeClr val="accent1"/>
                </a:solidFill>
                <a:latin typeface="Ramabhadra"/>
                <a:ea typeface="Ramabhadra"/>
                <a:cs typeface="Ramabhadra"/>
                <a:sym typeface="Ramabhadra"/>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97"/>
        <p:cNvGrpSpPr/>
        <p:nvPr/>
      </p:nvGrpSpPr>
      <p:grpSpPr>
        <a:xfrm>
          <a:off x="0" y="0"/>
          <a:ext cx="0" cy="0"/>
          <a:chOff x="0" y="0"/>
          <a:chExt cx="0" cy="0"/>
        </a:xfrm>
      </p:grpSpPr>
      <p:grpSp>
        <p:nvGrpSpPr>
          <p:cNvPr id="198" name="Google Shape;198;p21"/>
          <p:cNvGrpSpPr/>
          <p:nvPr/>
        </p:nvGrpSpPr>
        <p:grpSpPr>
          <a:xfrm>
            <a:off x="-2021398" y="-280488"/>
            <a:ext cx="13186853" cy="5587491"/>
            <a:chOff x="-2021398" y="-280488"/>
            <a:chExt cx="13186853" cy="5587491"/>
          </a:xfrm>
        </p:grpSpPr>
        <p:grpSp>
          <p:nvGrpSpPr>
            <p:cNvPr id="199" name="Google Shape;199;p21"/>
            <p:cNvGrpSpPr/>
            <p:nvPr/>
          </p:nvGrpSpPr>
          <p:grpSpPr>
            <a:xfrm>
              <a:off x="-2021398" y="-280488"/>
              <a:ext cx="3285628" cy="5470491"/>
              <a:chOff x="-2021398" y="-280488"/>
              <a:chExt cx="3285628" cy="5470491"/>
            </a:xfrm>
          </p:grpSpPr>
          <p:pic>
            <p:nvPicPr>
              <p:cNvPr id="200" name="Google Shape;200;p21"/>
              <p:cNvPicPr preferRelativeResize="0"/>
              <p:nvPr/>
            </p:nvPicPr>
            <p:blipFill>
              <a:blip r:embed="rId2">
                <a:alphaModFix/>
              </a:blip>
              <a:stretch>
                <a:fillRect/>
              </a:stretch>
            </p:blipFill>
            <p:spPr>
              <a:xfrm rot="5400000">
                <a:off x="-3112423" y="810537"/>
                <a:ext cx="5423976" cy="3241926"/>
              </a:xfrm>
              <a:prstGeom prst="rect">
                <a:avLst/>
              </a:prstGeom>
              <a:noFill/>
              <a:ln>
                <a:noFill/>
              </a:ln>
            </p:spPr>
          </p:pic>
          <p:sp>
            <p:nvSpPr>
              <p:cNvPr id="201" name="Google Shape;201;p21"/>
              <p:cNvSpPr/>
              <p:nvPr/>
            </p:nvSpPr>
            <p:spPr>
              <a:xfrm rot="10800000" flipH="1">
                <a:off x="-980170" y="-153175"/>
                <a:ext cx="1381200" cy="2023500"/>
              </a:xfrm>
              <a:prstGeom prst="round1Rect">
                <a:avLst>
                  <a:gd name="adj" fmla="val 50000"/>
                </a:avLst>
              </a:prstGeom>
              <a:gradFill>
                <a:gsLst>
                  <a:gs pos="0">
                    <a:schemeClr val="accent1"/>
                  </a:gs>
                  <a:gs pos="63000">
                    <a:srgbClr val="194175"/>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1"/>
              <p:cNvSpPr/>
              <p:nvPr/>
            </p:nvSpPr>
            <p:spPr>
              <a:xfrm rot="10800000">
                <a:off x="-980184" y="2606537"/>
                <a:ext cx="2200736" cy="2583466"/>
              </a:xfrm>
              <a:custGeom>
                <a:avLst/>
                <a:gdLst/>
                <a:ahLst/>
                <a:cxnLst/>
                <a:rect l="l" t="t" r="r" b="b"/>
                <a:pathLst>
                  <a:path w="30112" h="35350" extrusionOk="0">
                    <a:moveTo>
                      <a:pt x="30111" y="0"/>
                    </a:moveTo>
                    <a:lnTo>
                      <a:pt x="0" y="0"/>
                    </a:lnTo>
                    <a:lnTo>
                      <a:pt x="17169" y="32016"/>
                    </a:lnTo>
                    <a:cubicBezTo>
                      <a:pt x="18265" y="34064"/>
                      <a:pt x="20408" y="35350"/>
                      <a:pt x="22753" y="35350"/>
                    </a:cubicBezTo>
                    <a:lnTo>
                      <a:pt x="30111" y="35350"/>
                    </a:ln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1"/>
              <p:cNvSpPr/>
              <p:nvPr/>
            </p:nvSpPr>
            <p:spPr>
              <a:xfrm flipH="1">
                <a:off x="-49362" y="3718588"/>
                <a:ext cx="1313592" cy="1462763"/>
              </a:xfrm>
              <a:custGeom>
                <a:avLst/>
                <a:gdLst/>
                <a:ahLst/>
                <a:cxnLst/>
                <a:rect l="l" t="t" r="r" b="b"/>
                <a:pathLst>
                  <a:path w="26004" h="28957" extrusionOk="0">
                    <a:moveTo>
                      <a:pt x="16931" y="1"/>
                    </a:moveTo>
                    <a:cubicBezTo>
                      <a:pt x="16062" y="1"/>
                      <a:pt x="15276" y="477"/>
                      <a:pt x="14871" y="1239"/>
                    </a:cubicBezTo>
                    <a:lnTo>
                      <a:pt x="0" y="28957"/>
                    </a:lnTo>
                    <a:lnTo>
                      <a:pt x="11490" y="28957"/>
                    </a:lnTo>
                    <a:lnTo>
                      <a:pt x="25182" y="3418"/>
                    </a:lnTo>
                    <a:cubicBezTo>
                      <a:pt x="26003" y="1870"/>
                      <a:pt x="24872" y="1"/>
                      <a:pt x="23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 name="Google Shape;204;p21"/>
              <p:cNvCxnSpPr/>
              <p:nvPr/>
            </p:nvCxnSpPr>
            <p:spPr>
              <a:xfrm rot="10800000">
                <a:off x="-133745" y="2037184"/>
                <a:ext cx="803700" cy="1498500"/>
              </a:xfrm>
              <a:prstGeom prst="straightConnector1">
                <a:avLst/>
              </a:prstGeom>
              <a:noFill/>
              <a:ln w="19050" cap="flat" cmpd="sng">
                <a:solidFill>
                  <a:schemeClr val="accent1"/>
                </a:solidFill>
                <a:prstDash val="solid"/>
                <a:round/>
                <a:headEnd type="none" w="med" len="med"/>
                <a:tailEnd type="none" w="med" len="med"/>
              </a:ln>
            </p:spPr>
          </p:cxnSp>
          <p:sp>
            <p:nvSpPr>
              <p:cNvPr id="205" name="Google Shape;205;p21"/>
              <p:cNvSpPr/>
              <p:nvPr/>
            </p:nvSpPr>
            <p:spPr>
              <a:xfrm>
                <a:off x="341500" y="1930000"/>
                <a:ext cx="747202" cy="831749"/>
              </a:xfrm>
              <a:custGeom>
                <a:avLst/>
                <a:gdLst/>
                <a:ahLst/>
                <a:cxnLst/>
                <a:rect l="l" t="t" r="r" b="b"/>
                <a:pathLst>
                  <a:path w="13884" h="15455" extrusionOk="0">
                    <a:moveTo>
                      <a:pt x="9037" y="15454"/>
                    </a:moveTo>
                    <a:lnTo>
                      <a:pt x="12335" y="15454"/>
                    </a:lnTo>
                    <a:cubicBezTo>
                      <a:pt x="13276" y="15454"/>
                      <a:pt x="13883" y="14454"/>
                      <a:pt x="13443" y="13633"/>
                    </a:cubicBezTo>
                    <a:lnTo>
                      <a:pt x="6132" y="0"/>
                    </a:lnTo>
                    <a:lnTo>
                      <a:pt x="0" y="0"/>
                    </a:lnTo>
                    <a:lnTo>
                      <a:pt x="7930" y="14799"/>
                    </a:lnTo>
                    <a:cubicBezTo>
                      <a:pt x="8144" y="15204"/>
                      <a:pt x="8573" y="15454"/>
                      <a:pt x="9037" y="15454"/>
                    </a:cubicBez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21"/>
            <p:cNvGrpSpPr/>
            <p:nvPr/>
          </p:nvGrpSpPr>
          <p:grpSpPr>
            <a:xfrm flipH="1">
              <a:off x="7879827" y="-163488"/>
              <a:ext cx="3285628" cy="5470491"/>
              <a:chOff x="-2021398" y="-280488"/>
              <a:chExt cx="3285628" cy="5470491"/>
            </a:xfrm>
          </p:grpSpPr>
          <p:pic>
            <p:nvPicPr>
              <p:cNvPr id="207" name="Google Shape;207;p21"/>
              <p:cNvPicPr preferRelativeResize="0"/>
              <p:nvPr/>
            </p:nvPicPr>
            <p:blipFill>
              <a:blip r:embed="rId2">
                <a:alphaModFix/>
              </a:blip>
              <a:stretch>
                <a:fillRect/>
              </a:stretch>
            </p:blipFill>
            <p:spPr>
              <a:xfrm rot="5400000">
                <a:off x="-3112423" y="810537"/>
                <a:ext cx="5423976" cy="3241926"/>
              </a:xfrm>
              <a:prstGeom prst="rect">
                <a:avLst/>
              </a:prstGeom>
              <a:noFill/>
              <a:ln>
                <a:noFill/>
              </a:ln>
            </p:spPr>
          </p:pic>
          <p:sp>
            <p:nvSpPr>
              <p:cNvPr id="208" name="Google Shape;208;p21"/>
              <p:cNvSpPr/>
              <p:nvPr/>
            </p:nvSpPr>
            <p:spPr>
              <a:xfrm rot="10800000" flipH="1">
                <a:off x="-980170" y="-153175"/>
                <a:ext cx="1381200" cy="2023500"/>
              </a:xfrm>
              <a:prstGeom prst="round1Rect">
                <a:avLst>
                  <a:gd name="adj" fmla="val 50000"/>
                </a:avLst>
              </a:prstGeom>
              <a:gradFill>
                <a:gsLst>
                  <a:gs pos="0">
                    <a:schemeClr val="accent1"/>
                  </a:gs>
                  <a:gs pos="63000">
                    <a:srgbClr val="194175"/>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1"/>
              <p:cNvSpPr/>
              <p:nvPr/>
            </p:nvSpPr>
            <p:spPr>
              <a:xfrm rot="10800000">
                <a:off x="-980184" y="2606537"/>
                <a:ext cx="2200736" cy="2583466"/>
              </a:xfrm>
              <a:custGeom>
                <a:avLst/>
                <a:gdLst/>
                <a:ahLst/>
                <a:cxnLst/>
                <a:rect l="l" t="t" r="r" b="b"/>
                <a:pathLst>
                  <a:path w="30112" h="35350" extrusionOk="0">
                    <a:moveTo>
                      <a:pt x="30111" y="0"/>
                    </a:moveTo>
                    <a:lnTo>
                      <a:pt x="0" y="0"/>
                    </a:lnTo>
                    <a:lnTo>
                      <a:pt x="17169" y="32016"/>
                    </a:lnTo>
                    <a:cubicBezTo>
                      <a:pt x="18265" y="34064"/>
                      <a:pt x="20408" y="35350"/>
                      <a:pt x="22753" y="35350"/>
                    </a:cubicBezTo>
                    <a:lnTo>
                      <a:pt x="30111" y="35350"/>
                    </a:ln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1"/>
              <p:cNvSpPr/>
              <p:nvPr/>
            </p:nvSpPr>
            <p:spPr>
              <a:xfrm flipH="1">
                <a:off x="-49362" y="3718588"/>
                <a:ext cx="1313592" cy="1462763"/>
              </a:xfrm>
              <a:custGeom>
                <a:avLst/>
                <a:gdLst/>
                <a:ahLst/>
                <a:cxnLst/>
                <a:rect l="l" t="t" r="r" b="b"/>
                <a:pathLst>
                  <a:path w="26004" h="28957" extrusionOk="0">
                    <a:moveTo>
                      <a:pt x="16931" y="1"/>
                    </a:moveTo>
                    <a:cubicBezTo>
                      <a:pt x="16062" y="1"/>
                      <a:pt x="15276" y="477"/>
                      <a:pt x="14871" y="1239"/>
                    </a:cubicBezTo>
                    <a:lnTo>
                      <a:pt x="0" y="28957"/>
                    </a:lnTo>
                    <a:lnTo>
                      <a:pt x="11490" y="28957"/>
                    </a:lnTo>
                    <a:lnTo>
                      <a:pt x="25182" y="3418"/>
                    </a:lnTo>
                    <a:cubicBezTo>
                      <a:pt x="26003" y="1870"/>
                      <a:pt x="24872" y="1"/>
                      <a:pt x="23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21"/>
              <p:cNvCxnSpPr/>
              <p:nvPr/>
            </p:nvCxnSpPr>
            <p:spPr>
              <a:xfrm rot="10800000">
                <a:off x="-133745" y="2037184"/>
                <a:ext cx="803700" cy="1498500"/>
              </a:xfrm>
              <a:prstGeom prst="straightConnector1">
                <a:avLst/>
              </a:prstGeom>
              <a:noFill/>
              <a:ln w="19050" cap="flat" cmpd="sng">
                <a:solidFill>
                  <a:schemeClr val="accent1"/>
                </a:solidFill>
                <a:prstDash val="solid"/>
                <a:round/>
                <a:headEnd type="none" w="med" len="med"/>
                <a:tailEnd type="none" w="med" len="med"/>
              </a:ln>
            </p:spPr>
          </p:cxnSp>
          <p:sp>
            <p:nvSpPr>
              <p:cNvPr id="212" name="Google Shape;212;p21"/>
              <p:cNvSpPr/>
              <p:nvPr/>
            </p:nvSpPr>
            <p:spPr>
              <a:xfrm>
                <a:off x="341500" y="1930000"/>
                <a:ext cx="747202" cy="831749"/>
              </a:xfrm>
              <a:custGeom>
                <a:avLst/>
                <a:gdLst/>
                <a:ahLst/>
                <a:cxnLst/>
                <a:rect l="l" t="t" r="r" b="b"/>
                <a:pathLst>
                  <a:path w="13884" h="15455" extrusionOk="0">
                    <a:moveTo>
                      <a:pt x="9037" y="15454"/>
                    </a:moveTo>
                    <a:lnTo>
                      <a:pt x="12335" y="15454"/>
                    </a:lnTo>
                    <a:cubicBezTo>
                      <a:pt x="13276" y="15454"/>
                      <a:pt x="13883" y="14454"/>
                      <a:pt x="13443" y="13633"/>
                    </a:cubicBezTo>
                    <a:lnTo>
                      <a:pt x="6132" y="0"/>
                    </a:lnTo>
                    <a:lnTo>
                      <a:pt x="0" y="0"/>
                    </a:lnTo>
                    <a:lnTo>
                      <a:pt x="7930" y="14799"/>
                    </a:lnTo>
                    <a:cubicBezTo>
                      <a:pt x="8144" y="15204"/>
                      <a:pt x="8573" y="15454"/>
                      <a:pt x="9037" y="15454"/>
                    </a:cubicBez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3" name="Google Shape;213;p21"/>
          <p:cNvSpPr txBox="1">
            <a:spLocks noGrp="1"/>
          </p:cNvSpPr>
          <p:nvPr>
            <p:ph type="ctrTitle"/>
          </p:nvPr>
        </p:nvSpPr>
        <p:spPr>
          <a:xfrm>
            <a:off x="2430025" y="669825"/>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14" name="Google Shape;214;p21"/>
          <p:cNvSpPr txBox="1">
            <a:spLocks noGrp="1"/>
          </p:cNvSpPr>
          <p:nvPr>
            <p:ph type="subTitle" idx="1"/>
          </p:nvPr>
        </p:nvSpPr>
        <p:spPr>
          <a:xfrm>
            <a:off x="2425075" y="1646825"/>
            <a:ext cx="4293900" cy="95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15" name="Google Shape;215;p21"/>
          <p:cNvSpPr txBox="1"/>
          <p:nvPr/>
        </p:nvSpPr>
        <p:spPr>
          <a:xfrm>
            <a:off x="2122375" y="3363700"/>
            <a:ext cx="4899300" cy="923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Raleway Medium"/>
                <a:ea typeface="Raleway Medium"/>
                <a:cs typeface="Raleway Medium"/>
                <a:sym typeface="Raleway Medium"/>
              </a:rPr>
              <a:t>CREDITS: This presentation template was created by</a:t>
            </a:r>
            <a:r>
              <a:rPr lang="en">
                <a:solidFill>
                  <a:schemeClr val="accent1"/>
                </a:solidFill>
                <a:latin typeface="Raleway"/>
                <a:ea typeface="Raleway"/>
                <a:cs typeface="Raleway"/>
                <a:sym typeface="Raleway"/>
              </a:rPr>
              <a:t> </a:t>
            </a:r>
            <a:r>
              <a:rPr lang="en" b="1">
                <a:solidFill>
                  <a:schemeClr val="accent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Slidesgo</a:t>
            </a:r>
            <a:r>
              <a:rPr lang="en">
                <a:solidFill>
                  <a:schemeClr val="accent1"/>
                </a:solidFill>
                <a:latin typeface="Raleway Medium"/>
                <a:ea typeface="Raleway Medium"/>
                <a:cs typeface="Raleway Medium"/>
                <a:sym typeface="Raleway Medium"/>
              </a:rPr>
              <a:t>, including icons by</a:t>
            </a:r>
            <a:r>
              <a:rPr lang="en">
                <a:solidFill>
                  <a:schemeClr val="accent1"/>
                </a:solidFill>
                <a:latin typeface="Raleway"/>
                <a:ea typeface="Raleway"/>
                <a:cs typeface="Raleway"/>
                <a:sym typeface="Raleway"/>
              </a:rPr>
              <a:t> </a:t>
            </a:r>
            <a:r>
              <a:rPr lang="en" b="1">
                <a:solidFill>
                  <a:schemeClr val="accent1"/>
                </a:solidFill>
                <a:uFill>
                  <a:noFill/>
                </a:uFill>
                <a:latin typeface="Raleway"/>
                <a:ea typeface="Raleway"/>
                <a:cs typeface="Raleway"/>
                <a:sym typeface="Raleway"/>
                <a:hlinkClick r:id="rId4">
                  <a:extLst>
                    <a:ext uri="{A12FA001-AC4F-418D-AE19-62706E023703}">
                      <ahyp:hlinkClr xmlns:ahyp="http://schemas.microsoft.com/office/drawing/2018/hyperlinkcolor" val="tx"/>
                    </a:ext>
                  </a:extLst>
                </a:hlinkClick>
              </a:rPr>
              <a:t>Flaticon</a:t>
            </a:r>
            <a:r>
              <a:rPr lang="en">
                <a:solidFill>
                  <a:schemeClr val="accent1"/>
                </a:solidFill>
                <a:latin typeface="Raleway Medium"/>
                <a:ea typeface="Raleway Medium"/>
                <a:cs typeface="Raleway Medium"/>
                <a:sym typeface="Raleway Medium"/>
              </a:rPr>
              <a:t>, infographics &amp;</a:t>
            </a:r>
            <a:r>
              <a:rPr lang="en">
                <a:solidFill>
                  <a:schemeClr val="accent1"/>
                </a:solidFill>
                <a:latin typeface="Raleway"/>
                <a:ea typeface="Raleway"/>
                <a:cs typeface="Raleway"/>
                <a:sym typeface="Raleway"/>
              </a:rPr>
              <a:t> </a:t>
            </a:r>
            <a:r>
              <a:rPr lang="en">
                <a:solidFill>
                  <a:schemeClr val="accent1"/>
                </a:solidFill>
                <a:latin typeface="Raleway Medium"/>
                <a:ea typeface="Raleway Medium"/>
                <a:cs typeface="Raleway Medium"/>
                <a:sym typeface="Raleway Medium"/>
              </a:rPr>
              <a:t>images by </a:t>
            </a:r>
            <a:r>
              <a:rPr lang="en" b="1">
                <a:solidFill>
                  <a:schemeClr val="accent1"/>
                </a:solidFill>
                <a:uFill>
                  <a:noFill/>
                </a:uFill>
                <a:latin typeface="Raleway"/>
                <a:ea typeface="Raleway"/>
                <a:cs typeface="Raleway"/>
                <a:sym typeface="Raleway"/>
                <a:hlinkClick r:id="rId5">
                  <a:extLst>
                    <a:ext uri="{A12FA001-AC4F-418D-AE19-62706E023703}">
                      <ahyp:hlinkClr xmlns:ahyp="http://schemas.microsoft.com/office/drawing/2018/hyperlinkcolor" val="tx"/>
                    </a:ext>
                  </a:extLst>
                </a:hlinkClick>
              </a:rPr>
              <a:t>Freepik</a:t>
            </a:r>
            <a:endParaRPr b="1">
              <a:solidFill>
                <a:schemeClr val="accent1"/>
              </a:solidFill>
              <a:latin typeface="Raleway"/>
              <a:ea typeface="Raleway"/>
              <a:cs typeface="Raleway"/>
              <a:sym typeface="Raleway"/>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1">
  <p:cSld name="BLANK_1_1_1_1_1_1_2_1">
    <p:spTree>
      <p:nvGrpSpPr>
        <p:cNvPr id="1" name="Shape 262"/>
        <p:cNvGrpSpPr/>
        <p:nvPr/>
      </p:nvGrpSpPr>
      <p:grpSpPr>
        <a:xfrm>
          <a:off x="0" y="0"/>
          <a:ext cx="0" cy="0"/>
          <a:chOff x="0" y="0"/>
          <a:chExt cx="0" cy="0"/>
        </a:xfrm>
      </p:grpSpPr>
      <p:grpSp>
        <p:nvGrpSpPr>
          <p:cNvPr id="263" name="Google Shape;263;p28"/>
          <p:cNvGrpSpPr/>
          <p:nvPr/>
        </p:nvGrpSpPr>
        <p:grpSpPr>
          <a:xfrm>
            <a:off x="-2021398" y="-280488"/>
            <a:ext cx="13186853" cy="5587491"/>
            <a:chOff x="-2021398" y="-280488"/>
            <a:chExt cx="13186853" cy="5587491"/>
          </a:xfrm>
        </p:grpSpPr>
        <p:grpSp>
          <p:nvGrpSpPr>
            <p:cNvPr id="264" name="Google Shape;264;p28"/>
            <p:cNvGrpSpPr/>
            <p:nvPr/>
          </p:nvGrpSpPr>
          <p:grpSpPr>
            <a:xfrm>
              <a:off x="-2021398" y="-280488"/>
              <a:ext cx="3285628" cy="5470491"/>
              <a:chOff x="-2021398" y="-280488"/>
              <a:chExt cx="3285628" cy="5470491"/>
            </a:xfrm>
          </p:grpSpPr>
          <p:pic>
            <p:nvPicPr>
              <p:cNvPr id="265" name="Google Shape;265;p28"/>
              <p:cNvPicPr preferRelativeResize="0"/>
              <p:nvPr/>
            </p:nvPicPr>
            <p:blipFill>
              <a:blip r:embed="rId2">
                <a:alphaModFix/>
              </a:blip>
              <a:stretch>
                <a:fillRect/>
              </a:stretch>
            </p:blipFill>
            <p:spPr>
              <a:xfrm rot="5400000">
                <a:off x="-3112423" y="810537"/>
                <a:ext cx="5423976" cy="3241926"/>
              </a:xfrm>
              <a:prstGeom prst="rect">
                <a:avLst/>
              </a:prstGeom>
              <a:noFill/>
              <a:ln>
                <a:noFill/>
              </a:ln>
            </p:spPr>
          </p:pic>
          <p:sp>
            <p:nvSpPr>
              <p:cNvPr id="266" name="Google Shape;266;p28"/>
              <p:cNvSpPr/>
              <p:nvPr/>
            </p:nvSpPr>
            <p:spPr>
              <a:xfrm rot="10800000" flipH="1">
                <a:off x="-980170" y="-153175"/>
                <a:ext cx="1381200" cy="2023500"/>
              </a:xfrm>
              <a:prstGeom prst="round1Rect">
                <a:avLst>
                  <a:gd name="adj" fmla="val 50000"/>
                </a:avLst>
              </a:prstGeom>
              <a:gradFill>
                <a:gsLst>
                  <a:gs pos="0">
                    <a:schemeClr val="accent1"/>
                  </a:gs>
                  <a:gs pos="63000">
                    <a:srgbClr val="194175"/>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rot="10800000">
                <a:off x="-980184" y="2606537"/>
                <a:ext cx="2200736" cy="2583466"/>
              </a:xfrm>
              <a:custGeom>
                <a:avLst/>
                <a:gdLst/>
                <a:ahLst/>
                <a:cxnLst/>
                <a:rect l="l" t="t" r="r" b="b"/>
                <a:pathLst>
                  <a:path w="30112" h="35350" extrusionOk="0">
                    <a:moveTo>
                      <a:pt x="30111" y="0"/>
                    </a:moveTo>
                    <a:lnTo>
                      <a:pt x="0" y="0"/>
                    </a:lnTo>
                    <a:lnTo>
                      <a:pt x="17169" y="32016"/>
                    </a:lnTo>
                    <a:cubicBezTo>
                      <a:pt x="18265" y="34064"/>
                      <a:pt x="20408" y="35350"/>
                      <a:pt x="22753" y="35350"/>
                    </a:cubicBezTo>
                    <a:lnTo>
                      <a:pt x="30111" y="35350"/>
                    </a:ln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flipH="1">
                <a:off x="-49362" y="3718588"/>
                <a:ext cx="1313592" cy="1462763"/>
              </a:xfrm>
              <a:custGeom>
                <a:avLst/>
                <a:gdLst/>
                <a:ahLst/>
                <a:cxnLst/>
                <a:rect l="l" t="t" r="r" b="b"/>
                <a:pathLst>
                  <a:path w="26004" h="28957" extrusionOk="0">
                    <a:moveTo>
                      <a:pt x="16931" y="1"/>
                    </a:moveTo>
                    <a:cubicBezTo>
                      <a:pt x="16062" y="1"/>
                      <a:pt x="15276" y="477"/>
                      <a:pt x="14871" y="1239"/>
                    </a:cubicBezTo>
                    <a:lnTo>
                      <a:pt x="0" y="28957"/>
                    </a:lnTo>
                    <a:lnTo>
                      <a:pt x="11490" y="28957"/>
                    </a:lnTo>
                    <a:lnTo>
                      <a:pt x="25182" y="3418"/>
                    </a:lnTo>
                    <a:cubicBezTo>
                      <a:pt x="26003" y="1870"/>
                      <a:pt x="24872" y="1"/>
                      <a:pt x="23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9" name="Google Shape;269;p28"/>
              <p:cNvCxnSpPr/>
              <p:nvPr/>
            </p:nvCxnSpPr>
            <p:spPr>
              <a:xfrm rot="10800000">
                <a:off x="-133745" y="2037184"/>
                <a:ext cx="803700" cy="1498500"/>
              </a:xfrm>
              <a:prstGeom prst="straightConnector1">
                <a:avLst/>
              </a:prstGeom>
              <a:noFill/>
              <a:ln w="19050" cap="flat" cmpd="sng">
                <a:solidFill>
                  <a:schemeClr val="accent1"/>
                </a:solidFill>
                <a:prstDash val="solid"/>
                <a:round/>
                <a:headEnd type="none" w="med" len="med"/>
                <a:tailEnd type="none" w="med" len="med"/>
              </a:ln>
            </p:spPr>
          </p:cxnSp>
          <p:sp>
            <p:nvSpPr>
              <p:cNvPr id="270" name="Google Shape;270;p28"/>
              <p:cNvSpPr/>
              <p:nvPr/>
            </p:nvSpPr>
            <p:spPr>
              <a:xfrm>
                <a:off x="341500" y="1930000"/>
                <a:ext cx="747202" cy="831749"/>
              </a:xfrm>
              <a:custGeom>
                <a:avLst/>
                <a:gdLst/>
                <a:ahLst/>
                <a:cxnLst/>
                <a:rect l="l" t="t" r="r" b="b"/>
                <a:pathLst>
                  <a:path w="13884" h="15455" extrusionOk="0">
                    <a:moveTo>
                      <a:pt x="9037" y="15454"/>
                    </a:moveTo>
                    <a:lnTo>
                      <a:pt x="12335" y="15454"/>
                    </a:lnTo>
                    <a:cubicBezTo>
                      <a:pt x="13276" y="15454"/>
                      <a:pt x="13883" y="14454"/>
                      <a:pt x="13443" y="13633"/>
                    </a:cubicBezTo>
                    <a:lnTo>
                      <a:pt x="6132" y="0"/>
                    </a:lnTo>
                    <a:lnTo>
                      <a:pt x="0" y="0"/>
                    </a:lnTo>
                    <a:lnTo>
                      <a:pt x="7930" y="14799"/>
                    </a:lnTo>
                    <a:cubicBezTo>
                      <a:pt x="8144" y="15204"/>
                      <a:pt x="8573" y="15454"/>
                      <a:pt x="9037" y="15454"/>
                    </a:cubicBez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28"/>
            <p:cNvGrpSpPr/>
            <p:nvPr/>
          </p:nvGrpSpPr>
          <p:grpSpPr>
            <a:xfrm flipH="1">
              <a:off x="7879827" y="-163488"/>
              <a:ext cx="3285628" cy="5470491"/>
              <a:chOff x="-2021398" y="-280488"/>
              <a:chExt cx="3285628" cy="5470491"/>
            </a:xfrm>
          </p:grpSpPr>
          <p:pic>
            <p:nvPicPr>
              <p:cNvPr id="272" name="Google Shape;272;p28"/>
              <p:cNvPicPr preferRelativeResize="0"/>
              <p:nvPr/>
            </p:nvPicPr>
            <p:blipFill>
              <a:blip r:embed="rId2">
                <a:alphaModFix/>
              </a:blip>
              <a:stretch>
                <a:fillRect/>
              </a:stretch>
            </p:blipFill>
            <p:spPr>
              <a:xfrm rot="5400000">
                <a:off x="-3112423" y="810537"/>
                <a:ext cx="5423976" cy="3241926"/>
              </a:xfrm>
              <a:prstGeom prst="rect">
                <a:avLst/>
              </a:prstGeom>
              <a:noFill/>
              <a:ln>
                <a:noFill/>
              </a:ln>
            </p:spPr>
          </p:pic>
          <p:sp>
            <p:nvSpPr>
              <p:cNvPr id="273" name="Google Shape;273;p28"/>
              <p:cNvSpPr/>
              <p:nvPr/>
            </p:nvSpPr>
            <p:spPr>
              <a:xfrm rot="10800000" flipH="1">
                <a:off x="-980170" y="-153175"/>
                <a:ext cx="1381200" cy="2023500"/>
              </a:xfrm>
              <a:prstGeom prst="round1Rect">
                <a:avLst>
                  <a:gd name="adj" fmla="val 50000"/>
                </a:avLst>
              </a:prstGeom>
              <a:gradFill>
                <a:gsLst>
                  <a:gs pos="0">
                    <a:schemeClr val="accent1"/>
                  </a:gs>
                  <a:gs pos="63000">
                    <a:srgbClr val="194175"/>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rot="10800000">
                <a:off x="-980184" y="2606537"/>
                <a:ext cx="2200736" cy="2583466"/>
              </a:xfrm>
              <a:custGeom>
                <a:avLst/>
                <a:gdLst/>
                <a:ahLst/>
                <a:cxnLst/>
                <a:rect l="l" t="t" r="r" b="b"/>
                <a:pathLst>
                  <a:path w="30112" h="35350" extrusionOk="0">
                    <a:moveTo>
                      <a:pt x="30111" y="0"/>
                    </a:moveTo>
                    <a:lnTo>
                      <a:pt x="0" y="0"/>
                    </a:lnTo>
                    <a:lnTo>
                      <a:pt x="17169" y="32016"/>
                    </a:lnTo>
                    <a:cubicBezTo>
                      <a:pt x="18265" y="34064"/>
                      <a:pt x="20408" y="35350"/>
                      <a:pt x="22753" y="35350"/>
                    </a:cubicBezTo>
                    <a:lnTo>
                      <a:pt x="30111" y="35350"/>
                    </a:ln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flipH="1">
                <a:off x="-49362" y="3718588"/>
                <a:ext cx="1313592" cy="1462763"/>
              </a:xfrm>
              <a:custGeom>
                <a:avLst/>
                <a:gdLst/>
                <a:ahLst/>
                <a:cxnLst/>
                <a:rect l="l" t="t" r="r" b="b"/>
                <a:pathLst>
                  <a:path w="26004" h="28957" extrusionOk="0">
                    <a:moveTo>
                      <a:pt x="16931" y="1"/>
                    </a:moveTo>
                    <a:cubicBezTo>
                      <a:pt x="16062" y="1"/>
                      <a:pt x="15276" y="477"/>
                      <a:pt x="14871" y="1239"/>
                    </a:cubicBezTo>
                    <a:lnTo>
                      <a:pt x="0" y="28957"/>
                    </a:lnTo>
                    <a:lnTo>
                      <a:pt x="11490" y="28957"/>
                    </a:lnTo>
                    <a:lnTo>
                      <a:pt x="25182" y="3418"/>
                    </a:lnTo>
                    <a:cubicBezTo>
                      <a:pt x="26003" y="1870"/>
                      <a:pt x="24872" y="1"/>
                      <a:pt x="23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6" name="Google Shape;276;p28"/>
              <p:cNvCxnSpPr/>
              <p:nvPr/>
            </p:nvCxnSpPr>
            <p:spPr>
              <a:xfrm rot="10800000">
                <a:off x="-133745" y="2037184"/>
                <a:ext cx="803700" cy="1498500"/>
              </a:xfrm>
              <a:prstGeom prst="straightConnector1">
                <a:avLst/>
              </a:prstGeom>
              <a:noFill/>
              <a:ln w="19050" cap="flat" cmpd="sng">
                <a:solidFill>
                  <a:schemeClr val="accent1"/>
                </a:solidFill>
                <a:prstDash val="solid"/>
                <a:round/>
                <a:headEnd type="none" w="med" len="med"/>
                <a:tailEnd type="none" w="med" len="med"/>
              </a:ln>
            </p:spPr>
          </p:cxnSp>
          <p:sp>
            <p:nvSpPr>
              <p:cNvPr id="277" name="Google Shape;277;p28"/>
              <p:cNvSpPr/>
              <p:nvPr/>
            </p:nvSpPr>
            <p:spPr>
              <a:xfrm>
                <a:off x="341500" y="1930000"/>
                <a:ext cx="747202" cy="831749"/>
              </a:xfrm>
              <a:custGeom>
                <a:avLst/>
                <a:gdLst/>
                <a:ahLst/>
                <a:cxnLst/>
                <a:rect l="l" t="t" r="r" b="b"/>
                <a:pathLst>
                  <a:path w="13884" h="15455" extrusionOk="0">
                    <a:moveTo>
                      <a:pt x="9037" y="15454"/>
                    </a:moveTo>
                    <a:lnTo>
                      <a:pt x="12335" y="15454"/>
                    </a:lnTo>
                    <a:cubicBezTo>
                      <a:pt x="13276" y="15454"/>
                      <a:pt x="13883" y="14454"/>
                      <a:pt x="13443" y="13633"/>
                    </a:cubicBezTo>
                    <a:lnTo>
                      <a:pt x="6132" y="0"/>
                    </a:lnTo>
                    <a:lnTo>
                      <a:pt x="0" y="0"/>
                    </a:lnTo>
                    <a:lnTo>
                      <a:pt x="7930" y="14799"/>
                    </a:lnTo>
                    <a:cubicBezTo>
                      <a:pt x="8144" y="15204"/>
                      <a:pt x="8573" y="15454"/>
                      <a:pt x="9037" y="15454"/>
                    </a:cubicBez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8" name="Google Shape;278;p28"/>
          <p:cNvSpPr txBox="1">
            <a:spLocks noGrp="1"/>
          </p:cNvSpPr>
          <p:nvPr>
            <p:ph type="ctrTitle"/>
          </p:nvPr>
        </p:nvSpPr>
        <p:spPr>
          <a:xfrm>
            <a:off x="2430025" y="669825"/>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79" name="Google Shape;279;p28"/>
          <p:cNvSpPr txBox="1">
            <a:spLocks noGrp="1"/>
          </p:cNvSpPr>
          <p:nvPr>
            <p:ph type="subTitle" idx="1"/>
          </p:nvPr>
        </p:nvSpPr>
        <p:spPr>
          <a:xfrm>
            <a:off x="2425075" y="1646825"/>
            <a:ext cx="4293900" cy="95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80" name="Google Shape;280;p28"/>
          <p:cNvSpPr txBox="1"/>
          <p:nvPr/>
        </p:nvSpPr>
        <p:spPr>
          <a:xfrm>
            <a:off x="2122375" y="3363700"/>
            <a:ext cx="4899300" cy="923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Raleway Medium"/>
                <a:ea typeface="Raleway Medium"/>
                <a:cs typeface="Raleway Medium"/>
                <a:sym typeface="Raleway Medium"/>
              </a:rPr>
              <a:t>CREDITS: This presentation template was created by</a:t>
            </a:r>
            <a:r>
              <a:rPr lang="en">
                <a:solidFill>
                  <a:schemeClr val="accent1"/>
                </a:solidFill>
                <a:latin typeface="Raleway"/>
                <a:ea typeface="Raleway"/>
                <a:cs typeface="Raleway"/>
                <a:sym typeface="Raleway"/>
              </a:rPr>
              <a:t> </a:t>
            </a:r>
            <a:r>
              <a:rPr lang="en" b="1">
                <a:solidFill>
                  <a:schemeClr val="accent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Slidesgo</a:t>
            </a:r>
            <a:r>
              <a:rPr lang="en">
                <a:solidFill>
                  <a:schemeClr val="accent1"/>
                </a:solidFill>
                <a:latin typeface="Raleway Medium"/>
                <a:ea typeface="Raleway Medium"/>
                <a:cs typeface="Raleway Medium"/>
                <a:sym typeface="Raleway Medium"/>
              </a:rPr>
              <a:t>, including icons by</a:t>
            </a:r>
            <a:r>
              <a:rPr lang="en">
                <a:solidFill>
                  <a:schemeClr val="accent1"/>
                </a:solidFill>
                <a:latin typeface="Raleway"/>
                <a:ea typeface="Raleway"/>
                <a:cs typeface="Raleway"/>
                <a:sym typeface="Raleway"/>
              </a:rPr>
              <a:t> </a:t>
            </a:r>
            <a:r>
              <a:rPr lang="en" b="1">
                <a:solidFill>
                  <a:schemeClr val="accent1"/>
                </a:solidFill>
                <a:uFill>
                  <a:noFill/>
                </a:uFill>
                <a:latin typeface="Raleway"/>
                <a:ea typeface="Raleway"/>
                <a:cs typeface="Raleway"/>
                <a:sym typeface="Raleway"/>
                <a:hlinkClick r:id="rId4">
                  <a:extLst>
                    <a:ext uri="{A12FA001-AC4F-418D-AE19-62706E023703}">
                      <ahyp:hlinkClr xmlns:ahyp="http://schemas.microsoft.com/office/drawing/2018/hyperlinkcolor" val="tx"/>
                    </a:ext>
                  </a:extLst>
                </a:hlinkClick>
              </a:rPr>
              <a:t>Flaticon</a:t>
            </a:r>
            <a:r>
              <a:rPr lang="en">
                <a:solidFill>
                  <a:schemeClr val="accent1"/>
                </a:solidFill>
                <a:latin typeface="Raleway Medium"/>
                <a:ea typeface="Raleway Medium"/>
                <a:cs typeface="Raleway Medium"/>
                <a:sym typeface="Raleway Medium"/>
              </a:rPr>
              <a:t>, infographics &amp;</a:t>
            </a:r>
            <a:r>
              <a:rPr lang="en">
                <a:solidFill>
                  <a:schemeClr val="accent1"/>
                </a:solidFill>
                <a:latin typeface="Raleway"/>
                <a:ea typeface="Raleway"/>
                <a:cs typeface="Raleway"/>
                <a:sym typeface="Raleway"/>
              </a:rPr>
              <a:t> </a:t>
            </a:r>
            <a:r>
              <a:rPr lang="en">
                <a:solidFill>
                  <a:schemeClr val="accent1"/>
                </a:solidFill>
                <a:latin typeface="Raleway Medium"/>
                <a:ea typeface="Raleway Medium"/>
                <a:cs typeface="Raleway Medium"/>
                <a:sym typeface="Raleway Medium"/>
              </a:rPr>
              <a:t>images by </a:t>
            </a:r>
            <a:r>
              <a:rPr lang="en" b="1">
                <a:solidFill>
                  <a:schemeClr val="accent1"/>
                </a:solidFill>
                <a:uFill>
                  <a:noFill/>
                </a:uFill>
                <a:latin typeface="Raleway"/>
                <a:ea typeface="Raleway"/>
                <a:cs typeface="Raleway"/>
                <a:sym typeface="Raleway"/>
                <a:hlinkClick r:id="rId5">
                  <a:extLst>
                    <a:ext uri="{A12FA001-AC4F-418D-AE19-62706E023703}">
                      <ahyp:hlinkClr xmlns:ahyp="http://schemas.microsoft.com/office/drawing/2018/hyperlinkcolor" val="tx"/>
                    </a:ext>
                  </a:extLst>
                </a:hlinkClick>
              </a:rPr>
              <a:t>Freepik</a:t>
            </a:r>
            <a:endParaRPr b="1">
              <a:solidFill>
                <a:schemeClr val="accent1"/>
              </a:solidFill>
              <a:latin typeface="Raleway"/>
              <a:ea typeface="Raleway"/>
              <a:cs typeface="Raleway"/>
              <a:sym typeface="Raleway"/>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81"/>
        <p:cNvGrpSpPr/>
        <p:nvPr/>
      </p:nvGrpSpPr>
      <p:grpSpPr>
        <a:xfrm>
          <a:off x="0" y="0"/>
          <a:ext cx="0" cy="0"/>
          <a:chOff x="0" y="0"/>
          <a:chExt cx="0" cy="0"/>
        </a:xfrm>
      </p:grpSpPr>
      <p:grpSp>
        <p:nvGrpSpPr>
          <p:cNvPr id="282" name="Google Shape;282;p29"/>
          <p:cNvGrpSpPr/>
          <p:nvPr/>
        </p:nvGrpSpPr>
        <p:grpSpPr>
          <a:xfrm>
            <a:off x="-289287" y="-577506"/>
            <a:ext cx="10470663" cy="5721007"/>
            <a:chOff x="-289287" y="-577506"/>
            <a:chExt cx="10470663" cy="5721007"/>
          </a:xfrm>
        </p:grpSpPr>
        <p:sp>
          <p:nvSpPr>
            <p:cNvPr id="283" name="Google Shape;283;p29"/>
            <p:cNvSpPr/>
            <p:nvPr/>
          </p:nvSpPr>
          <p:spPr>
            <a:xfrm flipH="1">
              <a:off x="-227693" y="-82087"/>
              <a:ext cx="1585322" cy="1861089"/>
            </a:xfrm>
            <a:custGeom>
              <a:avLst/>
              <a:gdLst/>
              <a:ahLst/>
              <a:cxnLst/>
              <a:rect l="l" t="t" r="r" b="b"/>
              <a:pathLst>
                <a:path w="30112" h="35350" extrusionOk="0">
                  <a:moveTo>
                    <a:pt x="30111" y="0"/>
                  </a:moveTo>
                  <a:lnTo>
                    <a:pt x="0" y="0"/>
                  </a:lnTo>
                  <a:lnTo>
                    <a:pt x="17169" y="32016"/>
                  </a:lnTo>
                  <a:cubicBezTo>
                    <a:pt x="18265" y="34064"/>
                    <a:pt x="20408" y="35350"/>
                    <a:pt x="22753" y="35350"/>
                  </a:cubicBezTo>
                  <a:lnTo>
                    <a:pt x="30111" y="35350"/>
                  </a:ln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rot="3397010" flipH="1">
              <a:off x="21768" y="-360169"/>
              <a:ext cx="1298627" cy="1444518"/>
            </a:xfrm>
            <a:custGeom>
              <a:avLst/>
              <a:gdLst/>
              <a:ahLst/>
              <a:cxnLst/>
              <a:rect l="l" t="t" r="r" b="b"/>
              <a:pathLst>
                <a:path w="13895" h="15456" extrusionOk="0">
                  <a:moveTo>
                    <a:pt x="4846" y="15455"/>
                  </a:moveTo>
                  <a:lnTo>
                    <a:pt x="1548" y="15455"/>
                  </a:lnTo>
                  <a:cubicBezTo>
                    <a:pt x="608" y="15455"/>
                    <a:pt x="0" y="14455"/>
                    <a:pt x="453" y="13634"/>
                  </a:cubicBezTo>
                  <a:lnTo>
                    <a:pt x="7763" y="1"/>
                  </a:lnTo>
                  <a:lnTo>
                    <a:pt x="13895" y="1"/>
                  </a:lnTo>
                  <a:lnTo>
                    <a:pt x="5953" y="14800"/>
                  </a:lnTo>
                  <a:cubicBezTo>
                    <a:pt x="5739" y="15205"/>
                    <a:pt x="5311" y="15455"/>
                    <a:pt x="4846" y="15455"/>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9"/>
            <p:cNvSpPr/>
            <p:nvPr/>
          </p:nvSpPr>
          <p:spPr>
            <a:xfrm>
              <a:off x="7613825" y="4684125"/>
              <a:ext cx="1698150" cy="459376"/>
            </a:xfrm>
            <a:custGeom>
              <a:avLst/>
              <a:gdLst/>
              <a:ahLst/>
              <a:cxnLst/>
              <a:rect l="l" t="t" r="r" b="b"/>
              <a:pathLst>
                <a:path w="22361" h="6049" extrusionOk="0">
                  <a:moveTo>
                    <a:pt x="19336" y="6049"/>
                  </a:moveTo>
                  <a:lnTo>
                    <a:pt x="3024" y="6049"/>
                  </a:lnTo>
                  <a:cubicBezTo>
                    <a:pt x="1358" y="6049"/>
                    <a:pt x="0" y="4692"/>
                    <a:pt x="0" y="3025"/>
                  </a:cubicBezTo>
                  <a:lnTo>
                    <a:pt x="0" y="3025"/>
                  </a:lnTo>
                  <a:cubicBezTo>
                    <a:pt x="0" y="1358"/>
                    <a:pt x="1358" y="1"/>
                    <a:pt x="3024" y="1"/>
                  </a:cubicBezTo>
                  <a:lnTo>
                    <a:pt x="19336" y="1"/>
                  </a:lnTo>
                  <a:cubicBezTo>
                    <a:pt x="21003" y="1"/>
                    <a:pt x="22360" y="1358"/>
                    <a:pt x="22360" y="3025"/>
                  </a:cubicBezTo>
                  <a:lnTo>
                    <a:pt x="22360" y="3025"/>
                  </a:lnTo>
                  <a:cubicBezTo>
                    <a:pt x="22360" y="4692"/>
                    <a:pt x="21003" y="6049"/>
                    <a:pt x="19336" y="6049"/>
                  </a:cubicBez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p:nvPr/>
          </p:nvSpPr>
          <p:spPr>
            <a:xfrm>
              <a:off x="8483225" y="0"/>
              <a:ext cx="1698150" cy="459376"/>
            </a:xfrm>
            <a:custGeom>
              <a:avLst/>
              <a:gdLst/>
              <a:ahLst/>
              <a:cxnLst/>
              <a:rect l="l" t="t" r="r" b="b"/>
              <a:pathLst>
                <a:path w="22361" h="6049" extrusionOk="0">
                  <a:moveTo>
                    <a:pt x="19336" y="6049"/>
                  </a:moveTo>
                  <a:lnTo>
                    <a:pt x="3024" y="6049"/>
                  </a:lnTo>
                  <a:cubicBezTo>
                    <a:pt x="1358" y="6049"/>
                    <a:pt x="0" y="4692"/>
                    <a:pt x="0" y="3025"/>
                  </a:cubicBezTo>
                  <a:lnTo>
                    <a:pt x="0" y="3025"/>
                  </a:lnTo>
                  <a:cubicBezTo>
                    <a:pt x="0" y="1358"/>
                    <a:pt x="1358" y="1"/>
                    <a:pt x="3024" y="1"/>
                  </a:cubicBezTo>
                  <a:lnTo>
                    <a:pt x="19336" y="1"/>
                  </a:lnTo>
                  <a:cubicBezTo>
                    <a:pt x="21003" y="1"/>
                    <a:pt x="22360" y="1358"/>
                    <a:pt x="22360" y="3025"/>
                  </a:cubicBezTo>
                  <a:lnTo>
                    <a:pt x="22360" y="3025"/>
                  </a:lnTo>
                  <a:cubicBezTo>
                    <a:pt x="22360" y="4692"/>
                    <a:pt x="21003" y="6049"/>
                    <a:pt x="19336" y="6049"/>
                  </a:cubicBez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CUSTOM_8">
    <p:spTree>
      <p:nvGrpSpPr>
        <p:cNvPr id="1" name="Shape 287"/>
        <p:cNvGrpSpPr/>
        <p:nvPr/>
      </p:nvGrpSpPr>
      <p:grpSpPr>
        <a:xfrm>
          <a:off x="0" y="0"/>
          <a:ext cx="0" cy="0"/>
          <a:chOff x="0" y="0"/>
          <a:chExt cx="0" cy="0"/>
        </a:xfrm>
      </p:grpSpPr>
      <p:grpSp>
        <p:nvGrpSpPr>
          <p:cNvPr id="288" name="Google Shape;288;p30"/>
          <p:cNvGrpSpPr/>
          <p:nvPr/>
        </p:nvGrpSpPr>
        <p:grpSpPr>
          <a:xfrm>
            <a:off x="0" y="12"/>
            <a:ext cx="9144007" cy="5143489"/>
            <a:chOff x="0" y="12"/>
            <a:chExt cx="9144007" cy="5143489"/>
          </a:xfrm>
        </p:grpSpPr>
        <p:grpSp>
          <p:nvGrpSpPr>
            <p:cNvPr id="289" name="Google Shape;289;p30"/>
            <p:cNvGrpSpPr/>
            <p:nvPr/>
          </p:nvGrpSpPr>
          <p:grpSpPr>
            <a:xfrm>
              <a:off x="0" y="3592959"/>
              <a:ext cx="2320507" cy="1550542"/>
              <a:chOff x="0" y="3592959"/>
              <a:chExt cx="2320507" cy="1550542"/>
            </a:xfrm>
          </p:grpSpPr>
          <p:sp>
            <p:nvSpPr>
              <p:cNvPr id="290" name="Google Shape;290;p30"/>
              <p:cNvSpPr/>
              <p:nvPr/>
            </p:nvSpPr>
            <p:spPr>
              <a:xfrm>
                <a:off x="0" y="4661800"/>
                <a:ext cx="2320507" cy="481701"/>
              </a:xfrm>
              <a:custGeom>
                <a:avLst/>
                <a:gdLst/>
                <a:ahLst/>
                <a:cxnLst/>
                <a:rect l="l" t="t" r="r" b="b"/>
                <a:pathLst>
                  <a:path w="40899" h="8490" extrusionOk="0">
                    <a:moveTo>
                      <a:pt x="37386" y="0"/>
                    </a:moveTo>
                    <a:lnTo>
                      <a:pt x="1" y="0"/>
                    </a:lnTo>
                    <a:lnTo>
                      <a:pt x="1" y="8490"/>
                    </a:lnTo>
                    <a:lnTo>
                      <a:pt x="35850" y="8490"/>
                    </a:lnTo>
                    <a:cubicBezTo>
                      <a:pt x="36898" y="8490"/>
                      <a:pt x="37863" y="7918"/>
                      <a:pt x="38363" y="7001"/>
                    </a:cubicBezTo>
                    <a:lnTo>
                      <a:pt x="39887" y="4132"/>
                    </a:lnTo>
                    <a:cubicBezTo>
                      <a:pt x="40899" y="2263"/>
                      <a:pt x="39529" y="0"/>
                      <a:pt x="37386" y="0"/>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0"/>
              <p:cNvSpPr/>
              <p:nvPr/>
            </p:nvSpPr>
            <p:spPr>
              <a:xfrm>
                <a:off x="0" y="3592959"/>
                <a:ext cx="1139773" cy="1550539"/>
              </a:xfrm>
              <a:custGeom>
                <a:avLst/>
                <a:gdLst/>
                <a:ahLst/>
                <a:cxnLst/>
                <a:rect l="l" t="t" r="r" b="b"/>
                <a:pathLst>
                  <a:path w="24576" h="33433" extrusionOk="0">
                    <a:moveTo>
                      <a:pt x="22611" y="83"/>
                    </a:moveTo>
                    <a:lnTo>
                      <a:pt x="1" y="0"/>
                    </a:lnTo>
                    <a:lnTo>
                      <a:pt x="1" y="33433"/>
                    </a:lnTo>
                    <a:lnTo>
                      <a:pt x="7513" y="33433"/>
                    </a:lnTo>
                    <a:lnTo>
                      <a:pt x="24015" y="2405"/>
                    </a:lnTo>
                    <a:cubicBezTo>
                      <a:pt x="24575" y="1357"/>
                      <a:pt x="23813" y="95"/>
                      <a:pt x="22611" y="83"/>
                    </a:cubicBez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0"/>
              <p:cNvSpPr/>
              <p:nvPr/>
            </p:nvSpPr>
            <p:spPr>
              <a:xfrm>
                <a:off x="244913" y="4013000"/>
                <a:ext cx="940363" cy="1046767"/>
              </a:xfrm>
              <a:custGeom>
                <a:avLst/>
                <a:gdLst/>
                <a:ahLst/>
                <a:cxnLst/>
                <a:rect l="l" t="t" r="r" b="b"/>
                <a:pathLst>
                  <a:path w="13884" h="15455" extrusionOk="0">
                    <a:moveTo>
                      <a:pt x="9037" y="15454"/>
                    </a:moveTo>
                    <a:lnTo>
                      <a:pt x="12335" y="15454"/>
                    </a:lnTo>
                    <a:cubicBezTo>
                      <a:pt x="13276" y="15454"/>
                      <a:pt x="13883" y="14454"/>
                      <a:pt x="13443" y="13633"/>
                    </a:cubicBezTo>
                    <a:lnTo>
                      <a:pt x="6132" y="0"/>
                    </a:lnTo>
                    <a:lnTo>
                      <a:pt x="0" y="0"/>
                    </a:lnTo>
                    <a:lnTo>
                      <a:pt x="7930" y="14799"/>
                    </a:lnTo>
                    <a:cubicBezTo>
                      <a:pt x="8144" y="15204"/>
                      <a:pt x="8573" y="15454"/>
                      <a:pt x="9037" y="15454"/>
                    </a:cubicBez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30"/>
            <p:cNvGrpSpPr/>
            <p:nvPr/>
          </p:nvGrpSpPr>
          <p:grpSpPr>
            <a:xfrm flipH="1">
              <a:off x="7958731" y="12"/>
              <a:ext cx="1185276" cy="1550539"/>
              <a:chOff x="0" y="3592959"/>
              <a:chExt cx="1185276" cy="1550539"/>
            </a:xfrm>
          </p:grpSpPr>
          <p:sp>
            <p:nvSpPr>
              <p:cNvPr id="294" name="Google Shape;294;p30"/>
              <p:cNvSpPr/>
              <p:nvPr/>
            </p:nvSpPr>
            <p:spPr>
              <a:xfrm>
                <a:off x="0" y="3592959"/>
                <a:ext cx="1139773" cy="1550539"/>
              </a:xfrm>
              <a:custGeom>
                <a:avLst/>
                <a:gdLst/>
                <a:ahLst/>
                <a:cxnLst/>
                <a:rect l="l" t="t" r="r" b="b"/>
                <a:pathLst>
                  <a:path w="24576" h="33433" extrusionOk="0">
                    <a:moveTo>
                      <a:pt x="22611" y="83"/>
                    </a:moveTo>
                    <a:lnTo>
                      <a:pt x="1" y="0"/>
                    </a:lnTo>
                    <a:lnTo>
                      <a:pt x="1" y="33433"/>
                    </a:lnTo>
                    <a:lnTo>
                      <a:pt x="7513" y="33433"/>
                    </a:lnTo>
                    <a:lnTo>
                      <a:pt x="24015" y="2405"/>
                    </a:lnTo>
                    <a:cubicBezTo>
                      <a:pt x="24575" y="1357"/>
                      <a:pt x="23813" y="95"/>
                      <a:pt x="22611" y="83"/>
                    </a:cubicBezTo>
                    <a:close/>
                  </a:path>
                </a:pathLst>
              </a:custGeom>
              <a:gradFill>
                <a:gsLst>
                  <a:gs pos="0">
                    <a:schemeClr val="accent6"/>
                  </a:gs>
                  <a:gs pos="100000">
                    <a:schemeClr val="accent5"/>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244913" y="4013000"/>
                <a:ext cx="940363" cy="1046767"/>
              </a:xfrm>
              <a:custGeom>
                <a:avLst/>
                <a:gdLst/>
                <a:ahLst/>
                <a:cxnLst/>
                <a:rect l="l" t="t" r="r" b="b"/>
                <a:pathLst>
                  <a:path w="13884" h="15455" extrusionOk="0">
                    <a:moveTo>
                      <a:pt x="9037" y="15454"/>
                    </a:moveTo>
                    <a:lnTo>
                      <a:pt x="12335" y="15454"/>
                    </a:lnTo>
                    <a:cubicBezTo>
                      <a:pt x="13276" y="15454"/>
                      <a:pt x="13883" y="14454"/>
                      <a:pt x="13443" y="13633"/>
                    </a:cubicBezTo>
                    <a:lnTo>
                      <a:pt x="6132" y="0"/>
                    </a:lnTo>
                    <a:lnTo>
                      <a:pt x="0" y="0"/>
                    </a:lnTo>
                    <a:lnTo>
                      <a:pt x="7930" y="14799"/>
                    </a:lnTo>
                    <a:cubicBezTo>
                      <a:pt x="8144" y="15204"/>
                      <a:pt x="8573" y="15454"/>
                      <a:pt x="9037" y="15454"/>
                    </a:cubicBezTo>
                    <a:close/>
                  </a:path>
                </a:pathLst>
              </a:custGeom>
              <a:gradFill>
                <a:gsLst>
                  <a:gs pos="0">
                    <a:schemeClr val="accent1"/>
                  </a:gs>
                  <a:gs pos="63000">
                    <a:srgbClr val="194175"/>
                  </a:gs>
                  <a:gs pos="100000">
                    <a:schemeClr val="accen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897525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050" y="358100"/>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1pPr>
            <a:lvl2pPr lvl="1"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2pPr>
            <a:lvl3pPr lvl="2"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3pPr>
            <a:lvl4pPr lvl="3"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4pPr>
            <a:lvl5pPr lvl="4"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5pPr>
            <a:lvl6pPr lvl="5"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6pPr>
            <a:lvl7pPr lvl="6"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7pPr>
            <a:lvl8pPr lvl="7"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8pPr>
            <a:lvl9pPr lvl="8" algn="ctr" rtl="0">
              <a:spcBef>
                <a:spcPts val="0"/>
              </a:spcBef>
              <a:spcAft>
                <a:spcPts val="0"/>
              </a:spcAft>
              <a:buClr>
                <a:schemeClr val="accent1"/>
              </a:buClr>
              <a:buSzPts val="3200"/>
              <a:buFont typeface="Montserrat ExtraBold"/>
              <a:buNone/>
              <a:defRPr sz="3200">
                <a:solidFill>
                  <a:schemeClr val="accent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715200" y="1152475"/>
            <a:ext cx="7713900" cy="34560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1pPr>
            <a:lvl2pPr marL="914400" lvl="1"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2pPr>
            <a:lvl3pPr marL="1371600" lvl="2"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3pPr>
            <a:lvl4pPr marL="1828800" lvl="3"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4pPr>
            <a:lvl5pPr marL="2286000" lvl="4"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5pPr>
            <a:lvl6pPr marL="2743200" lvl="5"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6pPr>
            <a:lvl7pPr marL="3200400" lvl="6"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7pPr>
            <a:lvl8pPr marL="3657600" lvl="7"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8pPr>
            <a:lvl9pPr marL="4114800" lvl="8" indent="-304800">
              <a:lnSpc>
                <a:spcPct val="100000"/>
              </a:lnSpc>
              <a:spcBef>
                <a:spcPts val="0"/>
              </a:spcBef>
              <a:spcAft>
                <a:spcPts val="0"/>
              </a:spcAft>
              <a:buClr>
                <a:schemeClr val="accent1"/>
              </a:buClr>
              <a:buSzPts val="1200"/>
              <a:buFont typeface="Raleway Medium"/>
              <a:buChar char="■"/>
              <a:defRPr sz="1200">
                <a:solidFill>
                  <a:schemeClr val="accent1"/>
                </a:solidFill>
                <a:latin typeface="Raleway Medium"/>
                <a:ea typeface="Raleway Medium"/>
                <a:cs typeface="Raleway Medium"/>
                <a:sym typeface="Raleway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64" r:id="rId4"/>
    <p:sldLayoutId id="2147483667" r:id="rId5"/>
    <p:sldLayoutId id="2147483674" r:id="rId6"/>
    <p:sldLayoutId id="2147483675" r:id="rId7"/>
    <p:sldLayoutId id="2147483676" r:id="rId8"/>
    <p:sldLayoutId id="2147483680" r:id="rId9"/>
    <p:sldLayoutId id="2147483681"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linkedin.com/in/mayurv19" TargetMode="External"/><Relationship Id="rId7"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bit.ly/3uq6bpd"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1ab91551-cbe0-498a-a7f6-fa1826d11d81/?pbi_source=PowerPoint"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hyperlink" Target="https://bit.ly/3uq6bpd" TargetMode="External"/><Relationship Id="rId4" Type="http://schemas.openxmlformats.org/officeDocument/2006/relationships/image" Target="../media/image15.svg"/></Relationships>
</file>

<file path=ppt/slides/_rels/slide12.xml.rels><?xml version="1.0" encoding="UTF-8" standalone="yes"?>
<Relationships xmlns="http://schemas.openxmlformats.org/package/2006/relationships"><Relationship Id="rId3" Type="http://schemas.openxmlformats.org/officeDocument/2006/relationships/hyperlink" Target="https://app.powerbi.com/groups/me/reports/1ab91551-cbe0-498a-a7f6-fa1826d11d81/?pbi_source=PowerPoint" TargetMode="External"/><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bit.ly/3uq6bpd"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app.powerbi.com/groups/me/reports/1ab91551-cbe0-498a-a7f6-fa1826d11d81/?pbi_source=PowerPoint" TargetMode="External"/><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bit.ly/3uq6bpd"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app.powerbi.com/groups/me/reports/1ab91551-cbe0-498a-a7f6-fa1826d11d81/?pbi_source=PowerPoint" TargetMode="External"/><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hyperlink" Target="https://bit.ly/3uq6bpd"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pp.powerbi.com/groups/me/reports/1ab91551-cbe0-498a-a7f6-fa1826d11d81/?pbi_source=PowerPoint" TargetMode="External"/><Relationship Id="rId2" Type="http://schemas.openxmlformats.org/officeDocument/2006/relationships/notesSlide" Target="../notesSlides/notesSlide18.xml"/><Relationship Id="rId1" Type="http://schemas.openxmlformats.org/officeDocument/2006/relationships/slideLayout" Target="../slideLayouts/slideLayout9.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hyperlink" Target="https://bit.ly/3uq6bpd"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bit.ly/3uq6bpd" TargetMode="External"/><Relationship Id="rId4" Type="http://schemas.openxmlformats.org/officeDocument/2006/relationships/image" Target="../media/image6.svg"/></Relationships>
</file>

<file path=ppt/slides/_rels/slide20.xml.rels><?xml version="1.0" encoding="UTF-8" standalone="yes"?>
<Relationships xmlns="http://schemas.openxmlformats.org/package/2006/relationships"><Relationship Id="rId3" Type="http://schemas.openxmlformats.org/officeDocument/2006/relationships/hyperlink" Target="https://app.powerbi.com/groups/me/reports/1ab91551-cbe0-498a-a7f6-fa1826d11d81/?pbi_source=PowerPoint" TargetMode="External"/><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hyperlink" Target="https://bit.ly/3uq6bpd"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1ab91551-cbe0-498a-a7f6-fa1826d11d81/?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bit.ly/3uq6bpd" TargetMode="External"/><Relationship Id="rId4" Type="http://schemas.openxmlformats.org/officeDocument/2006/relationships/image" Target="../media/image9.sv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1ab91551-cbe0-498a-a7f6-fa1826d11d81/?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bit.ly/3uq6bpd" TargetMode="External"/><Relationship Id="rId4" Type="http://schemas.openxmlformats.org/officeDocument/2006/relationships/image" Target="../media/image1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3"/>
          <p:cNvSpPr/>
          <p:nvPr/>
        </p:nvSpPr>
        <p:spPr>
          <a:xfrm rot="10800000">
            <a:off x="-653817" y="-369708"/>
            <a:ext cx="1879929" cy="893670"/>
          </a:xfrm>
          <a:custGeom>
            <a:avLst/>
            <a:gdLst/>
            <a:ahLst/>
            <a:cxnLst/>
            <a:rect l="l" t="t" r="r" b="b"/>
            <a:pathLst>
              <a:path w="21766" h="10347" extrusionOk="0">
                <a:moveTo>
                  <a:pt x="4787" y="1417"/>
                </a:moveTo>
                <a:lnTo>
                  <a:pt x="1" y="10347"/>
                </a:lnTo>
                <a:lnTo>
                  <a:pt x="16217" y="10347"/>
                </a:lnTo>
                <a:lnTo>
                  <a:pt x="21765" y="0"/>
                </a:lnTo>
                <a:lnTo>
                  <a:pt x="7156" y="0"/>
                </a:lnTo>
                <a:cubicBezTo>
                  <a:pt x="6168" y="0"/>
                  <a:pt x="5251" y="548"/>
                  <a:pt x="4787" y="1417"/>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3"/>
          <p:cNvSpPr/>
          <p:nvPr/>
        </p:nvSpPr>
        <p:spPr>
          <a:xfrm flipH="1">
            <a:off x="3633877" y="1549074"/>
            <a:ext cx="6130651" cy="4891421"/>
          </a:xfrm>
          <a:custGeom>
            <a:avLst/>
            <a:gdLst/>
            <a:ahLst/>
            <a:cxnLst/>
            <a:rect l="l" t="t" r="r" b="b"/>
            <a:pathLst>
              <a:path w="262639" h="209550" extrusionOk="0">
                <a:moveTo>
                  <a:pt x="133972" y="15975"/>
                </a:moveTo>
                <a:cubicBezTo>
                  <a:pt x="138745" y="15975"/>
                  <a:pt x="143097" y="18614"/>
                  <a:pt x="145343" y="22825"/>
                </a:cubicBezTo>
                <a:lnTo>
                  <a:pt x="237792" y="195204"/>
                </a:lnTo>
                <a:lnTo>
                  <a:pt x="11819" y="195204"/>
                </a:lnTo>
                <a:lnTo>
                  <a:pt x="11819" y="15975"/>
                </a:lnTo>
                <a:close/>
                <a:moveTo>
                  <a:pt x="0" y="0"/>
                </a:moveTo>
                <a:lnTo>
                  <a:pt x="0" y="209550"/>
                </a:lnTo>
                <a:lnTo>
                  <a:pt x="262639" y="209550"/>
                </a:lnTo>
                <a:lnTo>
                  <a:pt x="262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3"/>
          <p:cNvSpPr txBox="1">
            <a:spLocks noGrp="1"/>
          </p:cNvSpPr>
          <p:nvPr>
            <p:ph type="ctrTitle"/>
          </p:nvPr>
        </p:nvSpPr>
        <p:spPr>
          <a:xfrm>
            <a:off x="715100" y="808800"/>
            <a:ext cx="7059400" cy="134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BUSINESS INSIGHTS 360 </a:t>
            </a:r>
            <a:r>
              <a:rPr lang="en" dirty="0">
                <a:solidFill>
                  <a:schemeClr val="accent3"/>
                </a:solidFill>
              </a:rPr>
              <a:t>ATLIQ HARDWARE</a:t>
            </a:r>
            <a:endParaRPr dirty="0">
              <a:solidFill>
                <a:schemeClr val="accent3"/>
              </a:solidFill>
            </a:endParaRPr>
          </a:p>
        </p:txBody>
      </p:sp>
      <p:sp>
        <p:nvSpPr>
          <p:cNvPr id="308" name="Google Shape;308;p33"/>
          <p:cNvSpPr txBox="1">
            <a:spLocks noGrp="1"/>
          </p:cNvSpPr>
          <p:nvPr>
            <p:ph type="subTitle" idx="1"/>
          </p:nvPr>
        </p:nvSpPr>
        <p:spPr>
          <a:xfrm>
            <a:off x="715100" y="2153400"/>
            <a:ext cx="4359000" cy="13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BY: </a:t>
            </a:r>
            <a:r>
              <a:rPr lang="en" dirty="0">
                <a:hlinkClick r:id="rId3"/>
              </a:rPr>
              <a:t>MAYUR V</a:t>
            </a:r>
            <a:endParaRPr lang="en" dirty="0"/>
          </a:p>
          <a:p>
            <a:pPr marL="0" lvl="0" indent="0" algn="ctr" rtl="0">
              <a:spcBef>
                <a:spcPts val="0"/>
              </a:spcBef>
              <a:spcAft>
                <a:spcPts val="0"/>
              </a:spcAft>
              <a:buNone/>
            </a:pPr>
            <a:endParaRPr lang="en" dirty="0"/>
          </a:p>
          <a:p>
            <a:pPr marL="0" lvl="0" indent="0" algn="ctr" rtl="0">
              <a:spcBef>
                <a:spcPts val="0"/>
              </a:spcBef>
              <a:spcAft>
                <a:spcPts val="0"/>
              </a:spcAft>
              <a:buNone/>
            </a:pPr>
            <a:r>
              <a:rPr lang="en-IN" dirty="0">
                <a:solidFill>
                  <a:schemeClr val="accent2">
                    <a:lumMod val="60000"/>
                    <a:lumOff val="40000"/>
                  </a:schemeClr>
                </a:solidFill>
                <a:hlinkClick r:id="rId4">
                  <a:extLst>
                    <a:ext uri="{A12FA001-AC4F-418D-AE19-62706E023703}">
                      <ahyp:hlinkClr xmlns:ahyp="http://schemas.microsoft.com/office/drawing/2018/hyperlinkcolor" val="tx"/>
                    </a:ext>
                  </a:extLst>
                </a:hlinkClick>
              </a:rPr>
              <a:t>LINK</a:t>
            </a:r>
            <a:endParaRPr dirty="0">
              <a:solidFill>
                <a:schemeClr val="accent2">
                  <a:lumMod val="60000"/>
                  <a:lumOff val="40000"/>
                </a:schemeClr>
              </a:solidFill>
            </a:endParaRPr>
          </a:p>
        </p:txBody>
      </p:sp>
      <p:pic>
        <p:nvPicPr>
          <p:cNvPr id="309" name="Google Shape;309;p33"/>
          <p:cNvPicPr preferRelativeResize="0"/>
          <p:nvPr/>
        </p:nvPicPr>
        <p:blipFill>
          <a:blip r:embed="rId5">
            <a:alphaModFix/>
          </a:blip>
          <a:stretch>
            <a:fillRect/>
          </a:stretch>
        </p:blipFill>
        <p:spPr>
          <a:xfrm rot="5400000">
            <a:off x="8204291" y="275195"/>
            <a:ext cx="1662818" cy="14459"/>
          </a:xfrm>
          <a:prstGeom prst="rect">
            <a:avLst/>
          </a:prstGeom>
          <a:noFill/>
          <a:ln>
            <a:noFill/>
          </a:ln>
        </p:spPr>
      </p:pic>
      <p:sp>
        <p:nvSpPr>
          <p:cNvPr id="310" name="Google Shape;310;p33"/>
          <p:cNvSpPr/>
          <p:nvPr/>
        </p:nvSpPr>
        <p:spPr>
          <a:xfrm rot="10800000">
            <a:off x="8190600" y="-55900"/>
            <a:ext cx="953400" cy="1396800"/>
          </a:xfrm>
          <a:prstGeom prst="round1Rect">
            <a:avLst>
              <a:gd name="adj" fmla="val 50000"/>
            </a:avLst>
          </a:prstGeom>
          <a:gradFill>
            <a:gsLst>
              <a:gs pos="0">
                <a:schemeClr val="accent1"/>
              </a:gs>
              <a:gs pos="63000">
                <a:srgbClr val="194175"/>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7774500" y="4558450"/>
            <a:ext cx="2522400" cy="1498500"/>
          </a:xfrm>
          <a:prstGeom prst="round2DiagRect">
            <a:avLst>
              <a:gd name="adj1" fmla="val 50000"/>
              <a:gd name="adj2" fmla="val 0"/>
            </a:avLst>
          </a:prstGeom>
          <a:gradFill>
            <a:gsLst>
              <a:gs pos="0">
                <a:schemeClr val="accent3"/>
              </a:gs>
              <a:gs pos="34000">
                <a:srgbClr val="FAB93C"/>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flipH="1">
            <a:off x="-120789" y="3686725"/>
            <a:ext cx="5404039" cy="3200266"/>
          </a:xfrm>
          <a:custGeom>
            <a:avLst/>
            <a:gdLst/>
            <a:ahLst/>
            <a:cxnLst/>
            <a:rect l="l" t="t" r="r" b="b"/>
            <a:pathLst>
              <a:path w="56317" h="33350" extrusionOk="0">
                <a:moveTo>
                  <a:pt x="56317" y="33350"/>
                </a:moveTo>
                <a:lnTo>
                  <a:pt x="56317" y="0"/>
                </a:lnTo>
                <a:lnTo>
                  <a:pt x="20074" y="0"/>
                </a:lnTo>
                <a:cubicBezTo>
                  <a:pt x="18741" y="0"/>
                  <a:pt x="17514" y="739"/>
                  <a:pt x="16883" y="1905"/>
                </a:cubicBezTo>
                <a:lnTo>
                  <a:pt x="0" y="33350"/>
                </a:lnTo>
                <a:cubicBezTo>
                  <a:pt x="0" y="33350"/>
                  <a:pt x="53412" y="33326"/>
                  <a:pt x="56317" y="33350"/>
                </a:cubicBezTo>
                <a:close/>
              </a:path>
            </a:pathLst>
          </a:custGeom>
          <a:gradFill>
            <a:gsLst>
              <a:gs pos="0">
                <a:schemeClr val="accent3"/>
              </a:gs>
              <a:gs pos="34000">
                <a:srgbClr val="FAB93C"/>
              </a:gs>
              <a:gs pos="100000">
                <a:schemeClr val="accent4"/>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a:off x="-456300" y="3531600"/>
            <a:ext cx="3009900" cy="691200"/>
          </a:xfrm>
          <a:prstGeom prst="roundRect">
            <a:avLst>
              <a:gd name="adj" fmla="val 50000"/>
            </a:avLst>
          </a:prstGeom>
          <a:gradFill>
            <a:gsLst>
              <a:gs pos="0">
                <a:schemeClr val="accent6"/>
              </a:gs>
              <a:gs pos="100000">
                <a:schemeClr val="accent5"/>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33"/>
          <p:cNvGrpSpPr/>
          <p:nvPr/>
        </p:nvGrpSpPr>
        <p:grpSpPr>
          <a:xfrm>
            <a:off x="3851150" y="4608509"/>
            <a:ext cx="1363381" cy="1498500"/>
            <a:chOff x="3851150" y="4608509"/>
            <a:chExt cx="1363381" cy="1498500"/>
          </a:xfrm>
        </p:grpSpPr>
        <p:cxnSp>
          <p:nvCxnSpPr>
            <p:cNvPr id="315" name="Google Shape;315;p33"/>
            <p:cNvCxnSpPr/>
            <p:nvPr/>
          </p:nvCxnSpPr>
          <p:spPr>
            <a:xfrm rot="10800000" flipH="1">
              <a:off x="3851150" y="4608509"/>
              <a:ext cx="803700" cy="1498500"/>
            </a:xfrm>
            <a:prstGeom prst="straightConnector1">
              <a:avLst/>
            </a:prstGeom>
            <a:noFill/>
            <a:ln w="19050" cap="flat" cmpd="sng">
              <a:solidFill>
                <a:schemeClr val="accent2"/>
              </a:solidFill>
              <a:prstDash val="solid"/>
              <a:round/>
              <a:headEnd type="none" w="med" len="med"/>
              <a:tailEnd type="none" w="med" len="med"/>
            </a:ln>
          </p:spPr>
        </p:cxnSp>
        <p:pic>
          <p:nvPicPr>
            <p:cNvPr id="316" name="Google Shape;316;p33"/>
            <p:cNvPicPr preferRelativeResize="0"/>
            <p:nvPr/>
          </p:nvPicPr>
          <p:blipFill>
            <a:blip r:embed="rId6">
              <a:alphaModFix/>
            </a:blip>
            <a:stretch>
              <a:fillRect/>
            </a:stretch>
          </p:blipFill>
          <p:spPr>
            <a:xfrm rot="10800000" flipH="1">
              <a:off x="4024050" y="4721288"/>
              <a:ext cx="1190481" cy="1363981"/>
            </a:xfrm>
            <a:prstGeom prst="rect">
              <a:avLst/>
            </a:prstGeom>
            <a:noFill/>
            <a:ln>
              <a:noFill/>
            </a:ln>
          </p:spPr>
        </p:pic>
      </p:grpSp>
      <p:pic>
        <p:nvPicPr>
          <p:cNvPr id="56" name="Picture 55">
            <a:extLst>
              <a:ext uri="{FF2B5EF4-FFF2-40B4-BE49-F238E27FC236}">
                <a16:creationId xmlns:a16="http://schemas.microsoft.com/office/drawing/2014/main" id="{CEE9B0F0-EECA-4D50-B259-9284E989B271}"/>
              </a:ext>
            </a:extLst>
          </p:cNvPr>
          <p:cNvPicPr>
            <a:picLocks noChangeAspect="1"/>
          </p:cNvPicPr>
          <p:nvPr/>
        </p:nvPicPr>
        <p:blipFill>
          <a:blip r:embed="rId7"/>
          <a:stretch>
            <a:fillRect/>
          </a:stretch>
        </p:blipFill>
        <p:spPr>
          <a:xfrm>
            <a:off x="5271267" y="2153400"/>
            <a:ext cx="3852413" cy="385241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atrix - Customer Peformance ,actionButton ,Image - Logo ,Text box - Customer Performance ,Slicer - Region ,Slicer - Customer ,Slicer - Segment, Category ,shape ,Image - Sales ,Image - Marketing ,Image - Finance ,Image - Executive ,Image - Supply Chain ,Image - Home ,Shape - Highlight ,Text box - Note ,Net Sales Proportion ,NS - GM Conversion ,Shape - Arrow ,Matrix - Top Products ,Text box - Unit Economics ,GM % v/s NS ₹ ,Text box - Performance Matrix ,Text box - Top Products ,Gap Tolerance ,Text box - Gap Tolerance ,shape ,Slicer - FY Desc ,Slicer - YTD, YTG ,Slicer - Quarters ,Benchmark. Please refer to the notes on this slide for details">
            <a:hlinkClick r:id="rId3"/>
          </p:cNvPr>
          <p:cNvPicPr>
            <a:picLocks noChangeAspect="1"/>
          </p:cNvPicPr>
          <p:nvPr/>
        </p:nvPicPr>
        <p:blipFill>
          <a:blip r:embed="rId4"/>
          <a:stretch>
            <a:fillRect/>
          </a:stretch>
        </p:blipFill>
        <p:spPr>
          <a:xfrm>
            <a:off x="57150" y="0"/>
            <a:ext cx="9015413" cy="5143500"/>
          </a:xfrm>
          <a:prstGeom prst="rect">
            <a:avLst/>
          </a:prstGeom>
          <a:noFill/>
        </p:spPr>
      </p:pic>
      <p:sp>
        <p:nvSpPr>
          <p:cNvPr id="4" name="Title" hidden="1"/>
          <p:cNvSpPr>
            <a:spLocks noGrp="1"/>
          </p:cNvSpPr>
          <p:nvPr>
            <p:ph type="title"/>
          </p:nvPr>
        </p:nvSpPr>
        <p:spPr/>
        <p:txBody>
          <a:bodyPr/>
          <a:lstStyle/>
          <a:p>
            <a:r>
              <a:t>Sales View</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63000">
              <a:srgbClr val="194175"/>
            </a:gs>
            <a:gs pos="100000">
              <a:schemeClr val="accent2"/>
            </a:gs>
          </a:gsLst>
          <a:lin ang="8100019" scaled="0"/>
        </a:gradFill>
        <a:effectLst/>
      </p:bgPr>
    </p:bg>
    <p:spTree>
      <p:nvGrpSpPr>
        <p:cNvPr id="1" name="Shape 391"/>
        <p:cNvGrpSpPr/>
        <p:nvPr/>
      </p:nvGrpSpPr>
      <p:grpSpPr>
        <a:xfrm>
          <a:off x="0" y="0"/>
          <a:ext cx="0" cy="0"/>
          <a:chOff x="0" y="0"/>
          <a:chExt cx="0" cy="0"/>
        </a:xfrm>
      </p:grpSpPr>
      <p:sp>
        <p:nvSpPr>
          <p:cNvPr id="392" name="Google Shape;392;p40"/>
          <p:cNvSpPr txBox="1">
            <a:spLocks noGrp="1"/>
          </p:cNvSpPr>
          <p:nvPr>
            <p:ph type="title"/>
          </p:nvPr>
        </p:nvSpPr>
        <p:spPr>
          <a:xfrm>
            <a:off x="3370006" y="1707250"/>
            <a:ext cx="5773994" cy="119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MARKETING VIEW</a:t>
            </a:r>
            <a:endParaRPr dirty="0"/>
          </a:p>
        </p:txBody>
      </p:sp>
      <p:sp>
        <p:nvSpPr>
          <p:cNvPr id="393" name="Google Shape;393;p40"/>
          <p:cNvSpPr txBox="1">
            <a:spLocks noGrp="1"/>
          </p:cNvSpPr>
          <p:nvPr>
            <p:ph type="subTitle" idx="1"/>
          </p:nvPr>
        </p:nvSpPr>
        <p:spPr>
          <a:xfrm>
            <a:off x="3370006" y="2757947"/>
            <a:ext cx="4509550" cy="2064083"/>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Clr>
                <a:schemeClr val="bg1"/>
              </a:buClr>
              <a:buFont typeface="Arial" panose="020B0604020202020204" pitchFamily="34" charset="0"/>
              <a:buChar char="•"/>
            </a:pPr>
            <a:r>
              <a:rPr lang="en-IN" sz="1600" dirty="0">
                <a:solidFill>
                  <a:schemeClr val="bg1"/>
                </a:solidFill>
              </a:rPr>
              <a:t>Product Sales Performance.</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Product Performance Matrix – Net Profit % v/s NS.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GM</a:t>
            </a:r>
            <a:r>
              <a:rPr lang="en-IN" sz="1600" dirty="0">
                <a:solidFill>
                  <a:schemeClr val="bg1"/>
                </a:solidFill>
              </a:rPr>
              <a:t> – Net Profit Conversion. Unit Economics.</a:t>
            </a:r>
          </a:p>
          <a:p>
            <a:pPr marL="285750" lvl="0" indent="-285750" algn="l" rtl="0">
              <a:spcBef>
                <a:spcPts val="0"/>
              </a:spcBef>
              <a:spcAft>
                <a:spcPts val="0"/>
              </a:spcAft>
              <a:buClr>
                <a:schemeClr val="bg1"/>
              </a:buClr>
              <a:buFont typeface="Arial" panose="020B0604020202020204" pitchFamily="34" charset="0"/>
              <a:buChar char="•"/>
            </a:pPr>
            <a:r>
              <a:rPr lang="en-IN" sz="1600" dirty="0">
                <a:solidFill>
                  <a:schemeClr val="bg1"/>
                </a:solidFill>
              </a:rPr>
              <a:t>Region, Market-wise Analysis.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Used by Marketing team to develop and execute strategies, create brand awareness and drive demand.</a:t>
            </a:r>
          </a:p>
        </p:txBody>
      </p:sp>
      <p:sp>
        <p:nvSpPr>
          <p:cNvPr id="394" name="Google Shape;394;p40"/>
          <p:cNvSpPr txBox="1">
            <a:spLocks noGrp="1"/>
          </p:cNvSpPr>
          <p:nvPr>
            <p:ph type="title" idx="2"/>
          </p:nvPr>
        </p:nvSpPr>
        <p:spPr>
          <a:xfrm>
            <a:off x="1562925" y="1960082"/>
            <a:ext cx="1714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pic>
        <p:nvPicPr>
          <p:cNvPr id="3" name="Graphic 2" descr="Marketing with solid fill">
            <a:extLst>
              <a:ext uri="{FF2B5EF4-FFF2-40B4-BE49-F238E27FC236}">
                <a16:creationId xmlns:a16="http://schemas.microsoft.com/office/drawing/2014/main" id="{4B2EA578-AF1D-8E9C-A214-A0E7DEF899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925" y="2031750"/>
            <a:ext cx="1080000" cy="1080000"/>
          </a:xfrm>
          <a:prstGeom prst="rect">
            <a:avLst/>
          </a:prstGeom>
        </p:spPr>
      </p:pic>
      <p:sp>
        <p:nvSpPr>
          <p:cNvPr id="2" name="TextBox 1">
            <a:extLst>
              <a:ext uri="{FF2B5EF4-FFF2-40B4-BE49-F238E27FC236}">
                <a16:creationId xmlns:a16="http://schemas.microsoft.com/office/drawing/2014/main" id="{6D190C17-FAC3-B99F-CBC8-DB319DD08D1E}"/>
              </a:ext>
            </a:extLst>
          </p:cNvPr>
          <p:cNvSpPr txBox="1"/>
          <p:nvPr/>
        </p:nvSpPr>
        <p:spPr>
          <a:xfrm>
            <a:off x="2886074" y="4764881"/>
            <a:ext cx="5114925" cy="307777"/>
          </a:xfrm>
          <a:prstGeom prst="rect">
            <a:avLst/>
          </a:prstGeom>
          <a:noFill/>
        </p:spPr>
        <p:txBody>
          <a:bodyPr wrap="square" rtlCol="0">
            <a:spAutoFit/>
          </a:bodyPr>
          <a:lstStyle/>
          <a:p>
            <a:pPr algn="l" latinLnBrk="1"/>
            <a:r>
              <a:rPr lang="en-IN" b="0" i="0" strike="noStrike" dirty="0">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Power BI | Project | Business Insights 360 - </a:t>
            </a:r>
            <a:r>
              <a:rPr lang="en-IN" b="0" i="0" strike="noStrike" dirty="0" err="1">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AtliQ</a:t>
            </a:r>
            <a:r>
              <a:rPr lang="en-IN" b="0" i="0" strike="noStrike" dirty="0">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 Hardware</a:t>
            </a:r>
            <a:endParaRPr lang="en-IN" b="0" i="0" dirty="0">
              <a:solidFill>
                <a:schemeClr val="accent6">
                  <a:lumMod val="60000"/>
                  <a:lumOff val="40000"/>
                </a:schemeClr>
              </a:solidFill>
              <a:effectLst/>
              <a:latin typeface="Raleway" pitchFamily="2" charset="0"/>
            </a:endParaRPr>
          </a:p>
        </p:txBody>
      </p:sp>
    </p:spTree>
    <p:extLst>
      <p:ext uri="{BB962C8B-B14F-4D97-AF65-F5344CB8AC3E}">
        <p14:creationId xmlns:p14="http://schemas.microsoft.com/office/powerpoint/2010/main" val="171517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atrix - Product Performance ,actionButton ,Image - Logo ,Text box - Product Performance ,Slicer - Region ,Slicer - Market ,Slicer - Customer ,shape ,Image - Sales ,Image - Marketing ,Image - Finance ,Image - Executive ,Image - Supply Chain ,Image - Home ,Shape - Highlighter ,Text box - Note ,Gross Margin Proportion ,Shape - Arrow ,Text box - Unit Economics ,scatterChart ,Text box - Performance Matrix ,Text box - Region/Market Performance ,GM - NP Conversion ,Matrix - Region/Market Performance ,NP % v/s NS ,Button - GM % ,Button - Net Profit % ,shape ,Line - Net Profit % ,Slicer - FY Desc ,Slicer - Quarters ,Slicer - YTD, YTG ,shape. Please refer to the notes on this slide for details">
            <a:hlinkClick r:id="rId3"/>
          </p:cNvPr>
          <p:cNvPicPr>
            <a:picLocks noChangeAspect="1"/>
          </p:cNvPicPr>
          <p:nvPr/>
        </p:nvPicPr>
        <p:blipFill>
          <a:blip r:embed="rId4"/>
          <a:stretch>
            <a:fillRect/>
          </a:stretch>
        </p:blipFill>
        <p:spPr>
          <a:xfrm>
            <a:off x="57150" y="0"/>
            <a:ext cx="9015413" cy="5143500"/>
          </a:xfrm>
          <a:prstGeom prst="rect">
            <a:avLst/>
          </a:prstGeom>
          <a:noFill/>
        </p:spPr>
      </p:pic>
      <p:sp>
        <p:nvSpPr>
          <p:cNvPr id="4" name="Title" hidden="1"/>
          <p:cNvSpPr>
            <a:spLocks noGrp="1"/>
          </p:cNvSpPr>
          <p:nvPr>
            <p:ph type="title"/>
          </p:nvPr>
        </p:nvSpPr>
        <p:spPr/>
        <p:txBody>
          <a:bodyPr/>
          <a:lstStyle/>
          <a:p>
            <a:r>
              <a:t>Marketing View</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63000">
              <a:srgbClr val="194175"/>
            </a:gs>
            <a:gs pos="100000">
              <a:schemeClr val="accent2"/>
            </a:gs>
          </a:gsLst>
          <a:lin ang="8100019" scaled="0"/>
        </a:gradFill>
        <a:effectLst/>
      </p:bgPr>
    </p:bg>
    <p:spTree>
      <p:nvGrpSpPr>
        <p:cNvPr id="1" name="Shape 391"/>
        <p:cNvGrpSpPr/>
        <p:nvPr/>
      </p:nvGrpSpPr>
      <p:grpSpPr>
        <a:xfrm>
          <a:off x="0" y="0"/>
          <a:ext cx="0" cy="0"/>
          <a:chOff x="0" y="0"/>
          <a:chExt cx="0" cy="0"/>
        </a:xfrm>
      </p:grpSpPr>
      <p:sp>
        <p:nvSpPr>
          <p:cNvPr id="392" name="Google Shape;392;p40"/>
          <p:cNvSpPr txBox="1">
            <a:spLocks noGrp="1"/>
          </p:cNvSpPr>
          <p:nvPr>
            <p:ph type="title"/>
          </p:nvPr>
        </p:nvSpPr>
        <p:spPr>
          <a:xfrm>
            <a:off x="3370006" y="1364282"/>
            <a:ext cx="5773994" cy="119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SUPPLY CHAIN VIEW</a:t>
            </a:r>
            <a:endParaRPr dirty="0"/>
          </a:p>
        </p:txBody>
      </p:sp>
      <p:sp>
        <p:nvSpPr>
          <p:cNvPr id="393" name="Google Shape;393;p40"/>
          <p:cNvSpPr txBox="1">
            <a:spLocks noGrp="1"/>
          </p:cNvSpPr>
          <p:nvPr>
            <p:ph type="subTitle" idx="1"/>
          </p:nvPr>
        </p:nvSpPr>
        <p:spPr>
          <a:xfrm>
            <a:off x="3370007" y="2757947"/>
            <a:ext cx="4523838" cy="2085515"/>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Clr>
                <a:schemeClr val="bg1"/>
              </a:buClr>
              <a:buFont typeface="Arial" panose="020B0604020202020204" pitchFamily="34" charset="0"/>
              <a:buChar char="•"/>
            </a:pPr>
            <a:r>
              <a:rPr lang="en-IN" sz="1600" dirty="0">
                <a:solidFill>
                  <a:schemeClr val="bg1"/>
                </a:solidFill>
              </a:rPr>
              <a:t>Forecast Accuracy, Absolute Error, Net Error, Risk.</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Customer-wise Key Metrics.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Accuracy – Net Error Trend.</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Product-wise Key Metrics.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Helps Supply Chain team in logistics, inventory management and coordination with customers.</a:t>
            </a:r>
          </a:p>
        </p:txBody>
      </p:sp>
      <p:sp>
        <p:nvSpPr>
          <p:cNvPr id="394" name="Google Shape;394;p40"/>
          <p:cNvSpPr txBox="1">
            <a:spLocks noGrp="1"/>
          </p:cNvSpPr>
          <p:nvPr>
            <p:ph type="title" idx="2"/>
          </p:nvPr>
        </p:nvSpPr>
        <p:spPr>
          <a:xfrm>
            <a:off x="1562925" y="1960082"/>
            <a:ext cx="1714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pic>
        <p:nvPicPr>
          <p:cNvPr id="3" name="Picture 2">
            <a:extLst>
              <a:ext uri="{FF2B5EF4-FFF2-40B4-BE49-F238E27FC236}">
                <a16:creationId xmlns:a16="http://schemas.microsoft.com/office/drawing/2014/main" id="{697BECE9-8FBB-AB82-DADB-8BAFB738C420}"/>
              </a:ext>
            </a:extLst>
          </p:cNvPr>
          <p:cNvPicPr>
            <a:picLocks noChangeAspect="1"/>
          </p:cNvPicPr>
          <p:nvPr/>
        </p:nvPicPr>
        <p:blipFill>
          <a:blip r:embed="rId3"/>
          <a:stretch>
            <a:fillRect/>
          </a:stretch>
        </p:blipFill>
        <p:spPr>
          <a:xfrm>
            <a:off x="482925" y="1960082"/>
            <a:ext cx="1080000" cy="1080000"/>
          </a:xfrm>
          <a:prstGeom prst="rect">
            <a:avLst/>
          </a:prstGeom>
        </p:spPr>
      </p:pic>
      <p:sp>
        <p:nvSpPr>
          <p:cNvPr id="2" name="TextBox 1">
            <a:extLst>
              <a:ext uri="{FF2B5EF4-FFF2-40B4-BE49-F238E27FC236}">
                <a16:creationId xmlns:a16="http://schemas.microsoft.com/office/drawing/2014/main" id="{52B7242B-4970-5211-89E5-389CB89D6B5F}"/>
              </a:ext>
            </a:extLst>
          </p:cNvPr>
          <p:cNvSpPr txBox="1"/>
          <p:nvPr/>
        </p:nvSpPr>
        <p:spPr>
          <a:xfrm>
            <a:off x="2886074" y="4764881"/>
            <a:ext cx="5114925" cy="307777"/>
          </a:xfrm>
          <a:prstGeom prst="rect">
            <a:avLst/>
          </a:prstGeom>
          <a:noFill/>
        </p:spPr>
        <p:txBody>
          <a:bodyPr wrap="square" rtlCol="0">
            <a:spAutoFit/>
          </a:bodyPr>
          <a:lstStyle/>
          <a:p>
            <a:pPr algn="l" latinLnBrk="1"/>
            <a:r>
              <a:rPr lang="en-IN" b="0" i="0" strike="noStrike" dirty="0">
                <a:solidFill>
                  <a:schemeClr val="accent6">
                    <a:lumMod val="60000"/>
                    <a:lumOff val="40000"/>
                  </a:schemeClr>
                </a:solidFill>
                <a:effectLst/>
                <a:latin typeface="Raleway" pitchFamily="2" charset="0"/>
                <a:hlinkClick r:id="rId4">
                  <a:extLst>
                    <a:ext uri="{A12FA001-AC4F-418D-AE19-62706E023703}">
                      <ahyp:hlinkClr xmlns:ahyp="http://schemas.microsoft.com/office/drawing/2018/hyperlinkcolor" val="tx"/>
                    </a:ext>
                  </a:extLst>
                </a:hlinkClick>
              </a:rPr>
              <a:t>Power BI | Project | Business Insights 360 - </a:t>
            </a:r>
            <a:r>
              <a:rPr lang="en-IN" b="0" i="0" strike="noStrike" dirty="0" err="1">
                <a:solidFill>
                  <a:schemeClr val="accent6">
                    <a:lumMod val="60000"/>
                    <a:lumOff val="40000"/>
                  </a:schemeClr>
                </a:solidFill>
                <a:effectLst/>
                <a:latin typeface="Raleway" pitchFamily="2" charset="0"/>
                <a:hlinkClick r:id="rId4">
                  <a:extLst>
                    <a:ext uri="{A12FA001-AC4F-418D-AE19-62706E023703}">
                      <ahyp:hlinkClr xmlns:ahyp="http://schemas.microsoft.com/office/drawing/2018/hyperlinkcolor" val="tx"/>
                    </a:ext>
                  </a:extLst>
                </a:hlinkClick>
              </a:rPr>
              <a:t>AtliQ</a:t>
            </a:r>
            <a:r>
              <a:rPr lang="en-IN" b="0" i="0" strike="noStrike" dirty="0">
                <a:solidFill>
                  <a:schemeClr val="accent6">
                    <a:lumMod val="60000"/>
                    <a:lumOff val="40000"/>
                  </a:schemeClr>
                </a:solidFill>
                <a:effectLst/>
                <a:latin typeface="Raleway" pitchFamily="2" charset="0"/>
                <a:hlinkClick r:id="rId4">
                  <a:extLst>
                    <a:ext uri="{A12FA001-AC4F-418D-AE19-62706E023703}">
                      <ahyp:hlinkClr xmlns:ahyp="http://schemas.microsoft.com/office/drawing/2018/hyperlinkcolor" val="tx"/>
                    </a:ext>
                  </a:extLst>
                </a:hlinkClick>
              </a:rPr>
              <a:t> Hardware</a:t>
            </a:r>
            <a:endParaRPr lang="en-IN" b="0" i="0" dirty="0">
              <a:solidFill>
                <a:schemeClr val="accent6">
                  <a:lumMod val="60000"/>
                  <a:lumOff val="40000"/>
                </a:schemeClr>
              </a:solidFill>
              <a:effectLst/>
              <a:latin typeface="Raleway" pitchFamily="2" charset="0"/>
            </a:endParaRPr>
          </a:p>
        </p:txBody>
      </p:sp>
    </p:spTree>
    <p:extLst>
      <p:ext uri="{BB962C8B-B14F-4D97-AF65-F5344CB8AC3E}">
        <p14:creationId xmlns:p14="http://schemas.microsoft.com/office/powerpoint/2010/main" val="61218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ctionButton ,Image - Logo ,Text box - Key Metrics Customers ,Slicer - Region, Market ,Slicer - Customer ,Slicer - Segment, Category ,textbox ,Net Sales ,textbox ,Net Sales ,textbox ,Net Sales ,shape ,Image - Sales ,Image - Marketing ,Image - Finance ,Image - Executive ,Image - Home ,Shape - Highlighter ,Text box - Note ,Matrix - Key Metrics Customers ,Accuracy / Net Error Trend ,Text box - Accuracy / Net Error Trend ,Matrix - Products Key Metrics ,Image - Supply Chain ,Text box - Products Key Metrics ,Slicer - FY Desc ,Slicer - Quarters ,Slicer - YTD, YTG ,shape. Please refer to the notes on this slide for details">
            <a:hlinkClick r:id="rId3"/>
          </p:cNvPr>
          <p:cNvPicPr>
            <a:picLocks noChangeAspect="1"/>
          </p:cNvPicPr>
          <p:nvPr/>
        </p:nvPicPr>
        <p:blipFill>
          <a:blip r:embed="rId4"/>
          <a:stretch>
            <a:fillRect/>
          </a:stretch>
        </p:blipFill>
        <p:spPr>
          <a:xfrm>
            <a:off x="57150" y="0"/>
            <a:ext cx="9015413" cy="5143500"/>
          </a:xfrm>
          <a:prstGeom prst="rect">
            <a:avLst/>
          </a:prstGeom>
          <a:noFill/>
        </p:spPr>
      </p:pic>
      <p:sp>
        <p:nvSpPr>
          <p:cNvPr id="4" name="Title" hidden="1"/>
          <p:cNvSpPr>
            <a:spLocks noGrp="1"/>
          </p:cNvSpPr>
          <p:nvPr>
            <p:ph type="title"/>
          </p:nvPr>
        </p:nvSpPr>
        <p:spPr/>
        <p:txBody>
          <a:bodyPr/>
          <a:lstStyle/>
          <a:p>
            <a:r>
              <a:t>Supply Chain View</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63000">
              <a:srgbClr val="194175"/>
            </a:gs>
            <a:gs pos="100000">
              <a:schemeClr val="accent2"/>
            </a:gs>
          </a:gsLst>
          <a:lin ang="8100019" scaled="0"/>
        </a:gradFill>
        <a:effectLst/>
      </p:bgPr>
    </p:bg>
    <p:spTree>
      <p:nvGrpSpPr>
        <p:cNvPr id="1" name="Shape 391"/>
        <p:cNvGrpSpPr/>
        <p:nvPr/>
      </p:nvGrpSpPr>
      <p:grpSpPr>
        <a:xfrm>
          <a:off x="0" y="0"/>
          <a:ext cx="0" cy="0"/>
          <a:chOff x="0" y="0"/>
          <a:chExt cx="0" cy="0"/>
        </a:xfrm>
      </p:grpSpPr>
      <p:sp>
        <p:nvSpPr>
          <p:cNvPr id="392" name="Google Shape;392;p40"/>
          <p:cNvSpPr txBox="1">
            <a:spLocks noGrp="1"/>
          </p:cNvSpPr>
          <p:nvPr>
            <p:ph type="title"/>
          </p:nvPr>
        </p:nvSpPr>
        <p:spPr>
          <a:xfrm>
            <a:off x="3370006" y="1509182"/>
            <a:ext cx="5773994" cy="10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EXECUTIVE VIEW</a:t>
            </a:r>
            <a:endParaRPr dirty="0"/>
          </a:p>
        </p:txBody>
      </p:sp>
      <p:sp>
        <p:nvSpPr>
          <p:cNvPr id="393" name="Google Shape;393;p40"/>
          <p:cNvSpPr txBox="1">
            <a:spLocks noGrp="1"/>
          </p:cNvSpPr>
          <p:nvPr>
            <p:ph type="subTitle" idx="1"/>
          </p:nvPr>
        </p:nvSpPr>
        <p:spPr>
          <a:xfrm>
            <a:off x="3370006" y="2571750"/>
            <a:ext cx="4602419" cy="2414588"/>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Clr>
                <a:schemeClr val="bg1"/>
              </a:buClr>
              <a:buFont typeface="Arial" panose="020B0604020202020204" pitchFamily="34" charset="0"/>
              <a:buChar char="•"/>
            </a:pPr>
            <a:r>
              <a:rPr lang="en-IN" sz="1600" dirty="0">
                <a:solidFill>
                  <a:schemeClr val="bg1"/>
                </a:solidFill>
              </a:rPr>
              <a:t>Key Metrics Over Time.</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Key Insights by Sub-zones</a:t>
            </a:r>
          </a:p>
          <a:p>
            <a:pPr marL="285750" lvl="0" indent="-285750" algn="l" rtl="0">
              <a:spcBef>
                <a:spcPts val="0"/>
              </a:spcBef>
              <a:spcAft>
                <a:spcPts val="0"/>
              </a:spcAft>
              <a:buClr>
                <a:schemeClr val="bg1"/>
              </a:buClr>
              <a:buFont typeface="Arial" panose="020B0604020202020204" pitchFamily="34" charset="0"/>
              <a:buChar char="•"/>
            </a:pPr>
            <a:r>
              <a:rPr lang="en-IN" dirty="0" err="1">
                <a:solidFill>
                  <a:schemeClr val="bg1"/>
                </a:solidFill>
              </a:rPr>
              <a:t>AtliQ</a:t>
            </a:r>
            <a:r>
              <a:rPr lang="en-IN" dirty="0">
                <a:solidFill>
                  <a:schemeClr val="bg1"/>
                </a:solidFill>
              </a:rPr>
              <a:t> Market Share Over Time.</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Revenue across Channels, Divisions.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Top 5 Products &amp; Customers across Top 5 Markets.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Used by C-Suite Executives to get an overview of operations and aid in data-driven decision making.</a:t>
            </a:r>
          </a:p>
        </p:txBody>
      </p:sp>
      <p:sp>
        <p:nvSpPr>
          <p:cNvPr id="394" name="Google Shape;394;p40"/>
          <p:cNvSpPr txBox="1">
            <a:spLocks noGrp="1"/>
          </p:cNvSpPr>
          <p:nvPr>
            <p:ph type="title" idx="2"/>
          </p:nvPr>
        </p:nvSpPr>
        <p:spPr>
          <a:xfrm>
            <a:off x="1562925" y="1960082"/>
            <a:ext cx="1714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pic>
        <p:nvPicPr>
          <p:cNvPr id="3" name="Picture 2">
            <a:extLst>
              <a:ext uri="{FF2B5EF4-FFF2-40B4-BE49-F238E27FC236}">
                <a16:creationId xmlns:a16="http://schemas.microsoft.com/office/drawing/2014/main" id="{C835BD7F-E33E-B034-85D6-5DAAF641D114}"/>
              </a:ext>
            </a:extLst>
          </p:cNvPr>
          <p:cNvPicPr>
            <a:picLocks noChangeAspect="1"/>
          </p:cNvPicPr>
          <p:nvPr/>
        </p:nvPicPr>
        <p:blipFill>
          <a:blip r:embed="rId3"/>
          <a:stretch>
            <a:fillRect/>
          </a:stretch>
        </p:blipFill>
        <p:spPr>
          <a:xfrm>
            <a:off x="482925" y="1826724"/>
            <a:ext cx="1080000" cy="1080000"/>
          </a:xfrm>
          <a:prstGeom prst="rect">
            <a:avLst/>
          </a:prstGeom>
        </p:spPr>
      </p:pic>
      <p:sp>
        <p:nvSpPr>
          <p:cNvPr id="4" name="TextBox 3">
            <a:extLst>
              <a:ext uri="{FF2B5EF4-FFF2-40B4-BE49-F238E27FC236}">
                <a16:creationId xmlns:a16="http://schemas.microsoft.com/office/drawing/2014/main" id="{ABCB0F87-D105-26EE-244E-A248C1ABF9C2}"/>
              </a:ext>
            </a:extLst>
          </p:cNvPr>
          <p:cNvSpPr txBox="1"/>
          <p:nvPr/>
        </p:nvSpPr>
        <p:spPr>
          <a:xfrm>
            <a:off x="2886074" y="4764881"/>
            <a:ext cx="5114925" cy="307777"/>
          </a:xfrm>
          <a:prstGeom prst="rect">
            <a:avLst/>
          </a:prstGeom>
          <a:noFill/>
        </p:spPr>
        <p:txBody>
          <a:bodyPr wrap="square" rtlCol="0">
            <a:spAutoFit/>
          </a:bodyPr>
          <a:lstStyle/>
          <a:p>
            <a:pPr algn="l" latinLnBrk="1"/>
            <a:r>
              <a:rPr lang="en-IN" b="0" i="0" strike="noStrike" dirty="0">
                <a:solidFill>
                  <a:schemeClr val="accent6">
                    <a:lumMod val="60000"/>
                    <a:lumOff val="40000"/>
                  </a:schemeClr>
                </a:solidFill>
                <a:effectLst/>
                <a:latin typeface="Raleway" pitchFamily="2" charset="0"/>
                <a:hlinkClick r:id="rId4">
                  <a:extLst>
                    <a:ext uri="{A12FA001-AC4F-418D-AE19-62706E023703}">
                      <ahyp:hlinkClr xmlns:ahyp="http://schemas.microsoft.com/office/drawing/2018/hyperlinkcolor" val="tx"/>
                    </a:ext>
                  </a:extLst>
                </a:hlinkClick>
              </a:rPr>
              <a:t>Power BI | Project | Business Insights 360 - </a:t>
            </a:r>
            <a:r>
              <a:rPr lang="en-IN" b="0" i="0" strike="noStrike" dirty="0" err="1">
                <a:solidFill>
                  <a:schemeClr val="accent6">
                    <a:lumMod val="60000"/>
                    <a:lumOff val="40000"/>
                  </a:schemeClr>
                </a:solidFill>
                <a:effectLst/>
                <a:latin typeface="Raleway" pitchFamily="2" charset="0"/>
                <a:hlinkClick r:id="rId4">
                  <a:extLst>
                    <a:ext uri="{A12FA001-AC4F-418D-AE19-62706E023703}">
                      <ahyp:hlinkClr xmlns:ahyp="http://schemas.microsoft.com/office/drawing/2018/hyperlinkcolor" val="tx"/>
                    </a:ext>
                  </a:extLst>
                </a:hlinkClick>
              </a:rPr>
              <a:t>AtliQ</a:t>
            </a:r>
            <a:r>
              <a:rPr lang="en-IN" b="0" i="0" strike="noStrike" dirty="0">
                <a:solidFill>
                  <a:schemeClr val="accent6">
                    <a:lumMod val="60000"/>
                    <a:lumOff val="40000"/>
                  </a:schemeClr>
                </a:solidFill>
                <a:effectLst/>
                <a:latin typeface="Raleway" pitchFamily="2" charset="0"/>
                <a:hlinkClick r:id="rId4">
                  <a:extLst>
                    <a:ext uri="{A12FA001-AC4F-418D-AE19-62706E023703}">
                      <ahyp:hlinkClr xmlns:ahyp="http://schemas.microsoft.com/office/drawing/2018/hyperlinkcolor" val="tx"/>
                    </a:ext>
                  </a:extLst>
                </a:hlinkClick>
              </a:rPr>
              <a:t> Hardware</a:t>
            </a:r>
            <a:endParaRPr lang="en-IN" b="0" i="0" dirty="0">
              <a:solidFill>
                <a:schemeClr val="accent6">
                  <a:lumMod val="60000"/>
                  <a:lumOff val="40000"/>
                </a:schemeClr>
              </a:solidFill>
              <a:effectLst/>
              <a:latin typeface="Raleway" pitchFamily="2" charset="0"/>
            </a:endParaRPr>
          </a:p>
        </p:txBody>
      </p:sp>
    </p:spTree>
    <p:extLst>
      <p:ext uri="{BB962C8B-B14F-4D97-AF65-F5344CB8AC3E}">
        <p14:creationId xmlns:p14="http://schemas.microsoft.com/office/powerpoint/2010/main" val="2989088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 FY Desc ,Matrix - P &amp; L ,Slicer - Quarters ,Slicer - YTD, YTG ,Matrix - Top Products ,actionButton ,Image - Logo ,Matrix - Top Markets ,Text box - P &amp; L ,Slicer - Region, Market ,Slicer - Customer ,Slicer - Segment, Category ,textbox ,Net Sales ,textbox ,Net Sales ,textbox ,Net Sales ,shape ,Image - Sales ,Image - Marketing ,Image - Finance ,Image - Executive ,Image - Supply Chain ,Image - Home ,Shape - Highlight Selection ,Text box - Note ,Benchmark ,Card - Warning ,donutChart ,donutChart ,textbox ,Net Sales ,Market Share % ,Text box - P &amp; L ,lineClusteredColumnComboChart ,Text box - P &amp; L ,Text box - P &amp; L ,Text box - P &amp; L ,Text box - P &amp; L ,Text box - P &amp; L ,shape. Please refer to the notes on this slide for details">
            <a:hlinkClick r:id="rId3"/>
          </p:cNvPr>
          <p:cNvPicPr>
            <a:picLocks noChangeAspect="1"/>
          </p:cNvPicPr>
          <p:nvPr/>
        </p:nvPicPr>
        <p:blipFill>
          <a:blip r:embed="rId4"/>
          <a:stretch>
            <a:fillRect/>
          </a:stretch>
        </p:blipFill>
        <p:spPr>
          <a:xfrm>
            <a:off x="50006" y="0"/>
            <a:ext cx="9029700" cy="5143500"/>
          </a:xfrm>
          <a:prstGeom prst="rect">
            <a:avLst/>
          </a:prstGeom>
          <a:noFill/>
        </p:spPr>
      </p:pic>
      <p:sp>
        <p:nvSpPr>
          <p:cNvPr id="4" name="Title" hidden="1"/>
          <p:cNvSpPr>
            <a:spLocks noGrp="1"/>
          </p:cNvSpPr>
          <p:nvPr>
            <p:ph type="title"/>
          </p:nvPr>
        </p:nvSpPr>
        <p:spPr/>
        <p:txBody>
          <a:bodyPr/>
          <a:lstStyle/>
          <a:p>
            <a:r>
              <a:t>Executive View</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63000">
              <a:srgbClr val="194175"/>
            </a:gs>
            <a:gs pos="100000">
              <a:schemeClr val="accent2"/>
            </a:gs>
          </a:gsLst>
          <a:lin ang="8100019" scaled="0"/>
        </a:gradFill>
        <a:effectLst/>
      </p:bgPr>
    </p:bg>
    <p:spTree>
      <p:nvGrpSpPr>
        <p:cNvPr id="1" name="Shape 391"/>
        <p:cNvGrpSpPr/>
        <p:nvPr/>
      </p:nvGrpSpPr>
      <p:grpSpPr>
        <a:xfrm>
          <a:off x="0" y="0"/>
          <a:ext cx="0" cy="0"/>
          <a:chOff x="0" y="0"/>
          <a:chExt cx="0" cy="0"/>
        </a:xfrm>
      </p:grpSpPr>
      <p:sp>
        <p:nvSpPr>
          <p:cNvPr id="392" name="Google Shape;392;p40"/>
          <p:cNvSpPr txBox="1">
            <a:spLocks noGrp="1"/>
          </p:cNvSpPr>
          <p:nvPr>
            <p:ph type="title"/>
          </p:nvPr>
        </p:nvSpPr>
        <p:spPr>
          <a:xfrm>
            <a:off x="3370006" y="1509182"/>
            <a:ext cx="5773994" cy="10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t>MISCELLANEOUS 1</a:t>
            </a:r>
            <a:endParaRPr sz="4400" dirty="0"/>
          </a:p>
        </p:txBody>
      </p:sp>
      <p:sp>
        <p:nvSpPr>
          <p:cNvPr id="393" name="Google Shape;393;p40"/>
          <p:cNvSpPr txBox="1">
            <a:spLocks noGrp="1"/>
          </p:cNvSpPr>
          <p:nvPr>
            <p:ph type="subTitle" idx="1"/>
          </p:nvPr>
        </p:nvSpPr>
        <p:spPr>
          <a:xfrm>
            <a:off x="3370006" y="2757947"/>
            <a:ext cx="5773994" cy="1312607"/>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Clr>
                <a:schemeClr val="bg1"/>
              </a:buClr>
              <a:buFont typeface="Arial" panose="020B0604020202020204" pitchFamily="34" charset="0"/>
              <a:buChar char="•"/>
            </a:pPr>
            <a:r>
              <a:rPr lang="en-IN" sz="1600" dirty="0">
                <a:solidFill>
                  <a:schemeClr val="bg1"/>
                </a:solidFill>
              </a:rPr>
              <a:t>Customer Performance Tracking.</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Performance Over Fiscal Year.</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Key Metrics across Customers.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Based on specific feature requests.</a:t>
            </a:r>
          </a:p>
        </p:txBody>
      </p:sp>
      <p:sp>
        <p:nvSpPr>
          <p:cNvPr id="394" name="Google Shape;394;p40"/>
          <p:cNvSpPr txBox="1">
            <a:spLocks noGrp="1"/>
          </p:cNvSpPr>
          <p:nvPr>
            <p:ph type="title" idx="2"/>
          </p:nvPr>
        </p:nvSpPr>
        <p:spPr>
          <a:xfrm>
            <a:off x="1562925" y="1960082"/>
            <a:ext cx="1714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2" name="TextBox 1">
            <a:extLst>
              <a:ext uri="{FF2B5EF4-FFF2-40B4-BE49-F238E27FC236}">
                <a16:creationId xmlns:a16="http://schemas.microsoft.com/office/drawing/2014/main" id="{7D38E1B0-AEF3-D731-A869-2B01AE37DF1E}"/>
              </a:ext>
            </a:extLst>
          </p:cNvPr>
          <p:cNvSpPr txBox="1"/>
          <p:nvPr/>
        </p:nvSpPr>
        <p:spPr>
          <a:xfrm>
            <a:off x="2886074" y="4764881"/>
            <a:ext cx="5114925" cy="307777"/>
          </a:xfrm>
          <a:prstGeom prst="rect">
            <a:avLst/>
          </a:prstGeom>
          <a:noFill/>
        </p:spPr>
        <p:txBody>
          <a:bodyPr wrap="square" rtlCol="0">
            <a:spAutoFit/>
          </a:bodyPr>
          <a:lstStyle/>
          <a:p>
            <a:pPr algn="l" latinLnBrk="1"/>
            <a:r>
              <a:rPr lang="en-IN" b="0" i="0" strike="noStrike" dirty="0">
                <a:solidFill>
                  <a:schemeClr val="accent6">
                    <a:lumMod val="60000"/>
                    <a:lumOff val="40000"/>
                  </a:schemeClr>
                </a:solidFill>
                <a:effectLst/>
                <a:latin typeface="Raleway" pitchFamily="2" charset="0"/>
                <a:hlinkClick r:id="rId3">
                  <a:extLst>
                    <a:ext uri="{A12FA001-AC4F-418D-AE19-62706E023703}">
                      <ahyp:hlinkClr xmlns:ahyp="http://schemas.microsoft.com/office/drawing/2018/hyperlinkcolor" val="tx"/>
                    </a:ext>
                  </a:extLst>
                </a:hlinkClick>
              </a:rPr>
              <a:t>Power BI | Project | Business Insights 360 - </a:t>
            </a:r>
            <a:r>
              <a:rPr lang="en-IN" b="0" i="0" strike="noStrike" dirty="0" err="1">
                <a:solidFill>
                  <a:schemeClr val="accent6">
                    <a:lumMod val="60000"/>
                    <a:lumOff val="40000"/>
                  </a:schemeClr>
                </a:solidFill>
                <a:effectLst/>
                <a:latin typeface="Raleway" pitchFamily="2" charset="0"/>
                <a:hlinkClick r:id="rId3">
                  <a:extLst>
                    <a:ext uri="{A12FA001-AC4F-418D-AE19-62706E023703}">
                      <ahyp:hlinkClr xmlns:ahyp="http://schemas.microsoft.com/office/drawing/2018/hyperlinkcolor" val="tx"/>
                    </a:ext>
                  </a:extLst>
                </a:hlinkClick>
              </a:rPr>
              <a:t>AtliQ</a:t>
            </a:r>
            <a:r>
              <a:rPr lang="en-IN" b="0" i="0" strike="noStrike" dirty="0">
                <a:solidFill>
                  <a:schemeClr val="accent6">
                    <a:lumMod val="60000"/>
                    <a:lumOff val="40000"/>
                  </a:schemeClr>
                </a:solidFill>
                <a:effectLst/>
                <a:latin typeface="Raleway" pitchFamily="2" charset="0"/>
                <a:hlinkClick r:id="rId3">
                  <a:extLst>
                    <a:ext uri="{A12FA001-AC4F-418D-AE19-62706E023703}">
                      <ahyp:hlinkClr xmlns:ahyp="http://schemas.microsoft.com/office/drawing/2018/hyperlinkcolor" val="tx"/>
                    </a:ext>
                  </a:extLst>
                </a:hlinkClick>
              </a:rPr>
              <a:t> Hardware</a:t>
            </a:r>
            <a:endParaRPr lang="en-IN" b="0" i="0" dirty="0">
              <a:solidFill>
                <a:schemeClr val="accent6">
                  <a:lumMod val="60000"/>
                  <a:lumOff val="40000"/>
                </a:schemeClr>
              </a:solidFill>
              <a:effectLst/>
              <a:latin typeface="Raleway" pitchFamily="2" charset="0"/>
            </a:endParaRPr>
          </a:p>
        </p:txBody>
      </p:sp>
    </p:spTree>
    <p:extLst>
      <p:ext uri="{BB962C8B-B14F-4D97-AF65-F5344CB8AC3E}">
        <p14:creationId xmlns:p14="http://schemas.microsoft.com/office/powerpoint/2010/main" val="16127430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ctionButton ,Image - Logo ,Text box - Key Metrics Customers ,Slicer - Region, Market ,Slicer - Customer ,Slicer - Segment, Category ,shape ,Image - Sales ,Image - Marketing ,Image - Finance ,Image - Executive ,Image - Home ,Text box - Note ,Image - Supply Chain ,Slicer - FY Desc ,Slicer - Quarters ,Slicer - YTD, YTG ,shape ,Matrix - Key Metrics Customers ,GM % Performance across FY 2021 ,Benchmark ,textbox ,Net Sales ,textbox ,Net Sales ,textbox ,Net Sales ,textbox ,Net Sales ,card ,textbox ,Net Sales ,textbox ,Net Sales. Please refer to the notes on this slide for details">
            <a:hlinkClick r:id="rId3"/>
          </p:cNvPr>
          <p:cNvPicPr>
            <a:picLocks noChangeAspect="1"/>
          </p:cNvPicPr>
          <p:nvPr/>
        </p:nvPicPr>
        <p:blipFill>
          <a:blip r:embed="rId4"/>
          <a:stretch>
            <a:fillRect/>
          </a:stretch>
        </p:blipFill>
        <p:spPr>
          <a:xfrm>
            <a:off x="57150" y="0"/>
            <a:ext cx="9015413" cy="5143500"/>
          </a:xfrm>
          <a:prstGeom prst="rect">
            <a:avLst/>
          </a:prstGeom>
          <a:noFill/>
        </p:spPr>
      </p:pic>
      <p:sp>
        <p:nvSpPr>
          <p:cNvPr id="4" name="Title" hidden="1"/>
          <p:cNvSpPr>
            <a:spLocks noGrp="1"/>
          </p:cNvSpPr>
          <p:nvPr>
            <p:ph type="title"/>
          </p:nvPr>
        </p:nvSpPr>
        <p:spPr/>
        <p:txBody>
          <a:bodyPr/>
          <a:lstStyle/>
          <a:p>
            <a:r>
              <a:t>Miscellaneous 1</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63000">
              <a:srgbClr val="194175"/>
            </a:gs>
            <a:gs pos="100000">
              <a:schemeClr val="accent2"/>
            </a:gs>
          </a:gsLst>
          <a:lin ang="8100019" scaled="0"/>
        </a:gradFill>
        <a:effectLst/>
      </p:bgPr>
    </p:bg>
    <p:spTree>
      <p:nvGrpSpPr>
        <p:cNvPr id="1" name="Shape 391"/>
        <p:cNvGrpSpPr/>
        <p:nvPr/>
      </p:nvGrpSpPr>
      <p:grpSpPr>
        <a:xfrm>
          <a:off x="0" y="0"/>
          <a:ext cx="0" cy="0"/>
          <a:chOff x="0" y="0"/>
          <a:chExt cx="0" cy="0"/>
        </a:xfrm>
      </p:grpSpPr>
      <p:sp>
        <p:nvSpPr>
          <p:cNvPr id="392" name="Google Shape;392;p40"/>
          <p:cNvSpPr txBox="1">
            <a:spLocks noGrp="1"/>
          </p:cNvSpPr>
          <p:nvPr>
            <p:ph type="title"/>
          </p:nvPr>
        </p:nvSpPr>
        <p:spPr>
          <a:xfrm>
            <a:off x="3277425" y="1509182"/>
            <a:ext cx="5866575" cy="104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t>MISCELLANEOUS 2</a:t>
            </a:r>
            <a:endParaRPr sz="4400" dirty="0"/>
          </a:p>
        </p:txBody>
      </p:sp>
      <p:sp>
        <p:nvSpPr>
          <p:cNvPr id="393" name="Google Shape;393;p40"/>
          <p:cNvSpPr txBox="1">
            <a:spLocks noGrp="1"/>
          </p:cNvSpPr>
          <p:nvPr>
            <p:ph type="subTitle" idx="1"/>
          </p:nvPr>
        </p:nvSpPr>
        <p:spPr>
          <a:xfrm>
            <a:off x="3355258" y="2757947"/>
            <a:ext cx="5788742" cy="1312607"/>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Clr>
                <a:schemeClr val="bg1"/>
              </a:buClr>
              <a:buFont typeface="Arial" panose="020B0604020202020204" pitchFamily="34" charset="0"/>
              <a:buChar char="•"/>
            </a:pPr>
            <a:r>
              <a:rPr lang="en-IN" sz="1600" dirty="0">
                <a:solidFill>
                  <a:schemeClr val="bg1"/>
                </a:solidFill>
              </a:rPr>
              <a:t>Top 5 Markets/Countries Metrics.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Top 5 Products.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Top 5 Customers.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Based on specific feature requests.</a:t>
            </a:r>
          </a:p>
        </p:txBody>
      </p:sp>
      <p:sp>
        <p:nvSpPr>
          <p:cNvPr id="394" name="Google Shape;394;p40"/>
          <p:cNvSpPr txBox="1">
            <a:spLocks noGrp="1"/>
          </p:cNvSpPr>
          <p:nvPr>
            <p:ph type="title" idx="2"/>
          </p:nvPr>
        </p:nvSpPr>
        <p:spPr>
          <a:xfrm>
            <a:off x="1562925" y="1960082"/>
            <a:ext cx="1714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sp>
        <p:nvSpPr>
          <p:cNvPr id="2" name="TextBox 1">
            <a:extLst>
              <a:ext uri="{FF2B5EF4-FFF2-40B4-BE49-F238E27FC236}">
                <a16:creationId xmlns:a16="http://schemas.microsoft.com/office/drawing/2014/main" id="{AA862FF7-8B04-351E-E11A-7864DC7B1BEF}"/>
              </a:ext>
            </a:extLst>
          </p:cNvPr>
          <p:cNvSpPr txBox="1"/>
          <p:nvPr/>
        </p:nvSpPr>
        <p:spPr>
          <a:xfrm>
            <a:off x="2886074" y="4764881"/>
            <a:ext cx="5114925" cy="307777"/>
          </a:xfrm>
          <a:prstGeom prst="rect">
            <a:avLst/>
          </a:prstGeom>
          <a:noFill/>
        </p:spPr>
        <p:txBody>
          <a:bodyPr wrap="square" rtlCol="0">
            <a:spAutoFit/>
          </a:bodyPr>
          <a:lstStyle/>
          <a:p>
            <a:pPr algn="l" latinLnBrk="1"/>
            <a:r>
              <a:rPr lang="en-IN" b="0" i="0" strike="noStrike" dirty="0">
                <a:solidFill>
                  <a:schemeClr val="accent6">
                    <a:lumMod val="60000"/>
                    <a:lumOff val="40000"/>
                  </a:schemeClr>
                </a:solidFill>
                <a:effectLst/>
                <a:latin typeface="Raleway" pitchFamily="2" charset="0"/>
                <a:hlinkClick r:id="rId3">
                  <a:extLst>
                    <a:ext uri="{A12FA001-AC4F-418D-AE19-62706E023703}">
                      <ahyp:hlinkClr xmlns:ahyp="http://schemas.microsoft.com/office/drawing/2018/hyperlinkcolor" val="tx"/>
                    </a:ext>
                  </a:extLst>
                </a:hlinkClick>
              </a:rPr>
              <a:t>Power BI | Project | Business Insights 360 - </a:t>
            </a:r>
            <a:r>
              <a:rPr lang="en-IN" b="0" i="0" strike="noStrike" dirty="0" err="1">
                <a:solidFill>
                  <a:schemeClr val="accent6">
                    <a:lumMod val="60000"/>
                    <a:lumOff val="40000"/>
                  </a:schemeClr>
                </a:solidFill>
                <a:effectLst/>
                <a:latin typeface="Raleway" pitchFamily="2" charset="0"/>
                <a:hlinkClick r:id="rId3">
                  <a:extLst>
                    <a:ext uri="{A12FA001-AC4F-418D-AE19-62706E023703}">
                      <ahyp:hlinkClr xmlns:ahyp="http://schemas.microsoft.com/office/drawing/2018/hyperlinkcolor" val="tx"/>
                    </a:ext>
                  </a:extLst>
                </a:hlinkClick>
              </a:rPr>
              <a:t>AtliQ</a:t>
            </a:r>
            <a:r>
              <a:rPr lang="en-IN" b="0" i="0" strike="noStrike" dirty="0">
                <a:solidFill>
                  <a:schemeClr val="accent6">
                    <a:lumMod val="60000"/>
                    <a:lumOff val="40000"/>
                  </a:schemeClr>
                </a:solidFill>
                <a:effectLst/>
                <a:latin typeface="Raleway" pitchFamily="2" charset="0"/>
                <a:hlinkClick r:id="rId3">
                  <a:extLst>
                    <a:ext uri="{A12FA001-AC4F-418D-AE19-62706E023703}">
                      <ahyp:hlinkClr xmlns:ahyp="http://schemas.microsoft.com/office/drawing/2018/hyperlinkcolor" val="tx"/>
                    </a:ext>
                  </a:extLst>
                </a:hlinkClick>
              </a:rPr>
              <a:t> Hardware</a:t>
            </a:r>
            <a:endParaRPr lang="en-IN" b="0" i="0" dirty="0">
              <a:solidFill>
                <a:schemeClr val="accent6">
                  <a:lumMod val="60000"/>
                  <a:lumOff val="40000"/>
                </a:schemeClr>
              </a:solidFill>
              <a:effectLst/>
              <a:latin typeface="Raleway" pitchFamily="2" charset="0"/>
            </a:endParaRPr>
          </a:p>
        </p:txBody>
      </p:sp>
    </p:spTree>
    <p:extLst>
      <p:ext uri="{BB962C8B-B14F-4D97-AF65-F5344CB8AC3E}">
        <p14:creationId xmlns:p14="http://schemas.microsoft.com/office/powerpoint/2010/main" val="4021695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63000">
              <a:srgbClr val="194175"/>
            </a:gs>
            <a:gs pos="100000">
              <a:schemeClr val="accent2"/>
            </a:gs>
          </a:gsLst>
          <a:lin ang="8100019" scaled="0"/>
        </a:gradFill>
        <a:effectLst/>
      </p:bgPr>
    </p:bg>
    <p:spTree>
      <p:nvGrpSpPr>
        <p:cNvPr id="1" name="Shape 391"/>
        <p:cNvGrpSpPr/>
        <p:nvPr/>
      </p:nvGrpSpPr>
      <p:grpSpPr>
        <a:xfrm>
          <a:off x="0" y="0"/>
          <a:ext cx="0" cy="0"/>
          <a:chOff x="0" y="0"/>
          <a:chExt cx="0" cy="0"/>
        </a:xfrm>
      </p:grpSpPr>
      <p:sp>
        <p:nvSpPr>
          <p:cNvPr id="392" name="Google Shape;392;p40"/>
          <p:cNvSpPr txBox="1">
            <a:spLocks noGrp="1"/>
          </p:cNvSpPr>
          <p:nvPr>
            <p:ph type="title"/>
          </p:nvPr>
        </p:nvSpPr>
        <p:spPr>
          <a:xfrm>
            <a:off x="3473250" y="1707250"/>
            <a:ext cx="4360200" cy="119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HOME VIEW</a:t>
            </a:r>
            <a:endParaRPr dirty="0"/>
          </a:p>
        </p:txBody>
      </p:sp>
      <p:sp>
        <p:nvSpPr>
          <p:cNvPr id="393" name="Google Shape;393;p40"/>
          <p:cNvSpPr txBox="1">
            <a:spLocks noGrp="1"/>
          </p:cNvSpPr>
          <p:nvPr>
            <p:ph type="subTitle" idx="1"/>
          </p:nvPr>
        </p:nvSpPr>
        <p:spPr>
          <a:xfrm>
            <a:off x="3473250" y="3001250"/>
            <a:ext cx="4360200" cy="43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1600" dirty="0">
                <a:solidFill>
                  <a:schemeClr val="bg1"/>
                </a:solidFill>
              </a:rPr>
              <a:t>Landing page of report. Acts as a central hub from where one can navigate to other views.</a:t>
            </a:r>
            <a:endParaRPr lang="en-IN" dirty="0">
              <a:solidFill>
                <a:schemeClr val="bg1"/>
              </a:solidFill>
            </a:endParaRPr>
          </a:p>
        </p:txBody>
      </p:sp>
      <p:sp>
        <p:nvSpPr>
          <p:cNvPr id="394" name="Google Shape;394;p40"/>
          <p:cNvSpPr txBox="1">
            <a:spLocks noGrp="1"/>
          </p:cNvSpPr>
          <p:nvPr>
            <p:ph type="title" idx="2"/>
          </p:nvPr>
        </p:nvSpPr>
        <p:spPr>
          <a:xfrm>
            <a:off x="1562925" y="1960082"/>
            <a:ext cx="1714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3" name="Graphic 2" descr="Home with solid fill">
            <a:extLst>
              <a:ext uri="{FF2B5EF4-FFF2-40B4-BE49-F238E27FC236}">
                <a16:creationId xmlns:a16="http://schemas.microsoft.com/office/drawing/2014/main" id="{BAC1C6AE-8561-1794-AA18-6A1D3AB82E4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925" y="1943432"/>
            <a:ext cx="1080000" cy="1080000"/>
          </a:xfrm>
          <a:prstGeom prst="rect">
            <a:avLst/>
          </a:prstGeom>
        </p:spPr>
      </p:pic>
      <p:sp>
        <p:nvSpPr>
          <p:cNvPr id="2" name="TextBox 1">
            <a:extLst>
              <a:ext uri="{FF2B5EF4-FFF2-40B4-BE49-F238E27FC236}">
                <a16:creationId xmlns:a16="http://schemas.microsoft.com/office/drawing/2014/main" id="{A81D5A97-D005-7916-147D-6D3BA3163E0E}"/>
              </a:ext>
            </a:extLst>
          </p:cNvPr>
          <p:cNvSpPr txBox="1"/>
          <p:nvPr/>
        </p:nvSpPr>
        <p:spPr>
          <a:xfrm>
            <a:off x="2886074" y="4764881"/>
            <a:ext cx="5114925" cy="307777"/>
          </a:xfrm>
          <a:prstGeom prst="rect">
            <a:avLst/>
          </a:prstGeom>
          <a:noFill/>
        </p:spPr>
        <p:txBody>
          <a:bodyPr wrap="square" rtlCol="0">
            <a:spAutoFit/>
          </a:bodyPr>
          <a:lstStyle/>
          <a:p>
            <a:pPr algn="l" latinLnBrk="1"/>
            <a:r>
              <a:rPr lang="en-IN" b="0" i="0" strike="noStrike" dirty="0">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Power BI | Project | Business Insights 360 - </a:t>
            </a:r>
            <a:r>
              <a:rPr lang="en-IN" b="0" i="0" strike="noStrike" dirty="0" err="1">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AtliQ</a:t>
            </a:r>
            <a:r>
              <a:rPr lang="en-IN" b="0" i="0" strike="noStrike" dirty="0">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 Hardware</a:t>
            </a:r>
            <a:endParaRPr lang="en-IN" b="0" i="0" dirty="0">
              <a:solidFill>
                <a:schemeClr val="accent6">
                  <a:lumMod val="60000"/>
                  <a:lumOff val="40000"/>
                </a:schemeClr>
              </a:solidFill>
              <a:effectLst/>
              <a:latin typeface="Raleway" pitchFamily="2"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ctionButton ,Image - Logo ,Slicer - Region, Market ,Slicer - Customer ,Slicer - Segment, Category ,shape ,Image - Sales ,Image - Marketing ,Image - Finance ,Image - Executive ,Image - Home ,Text box - Note ,Image - Supply Chain ,Slicer - FY Desc ,Slicer - Quarters ,Slicer - YTD, YTG ,shape ,Matrix - Top 5 YoY ,slicer ,Matrix - Bottom 5 YoY% ,card ,card ,card ,card ,card ,textbox ,textbox ,textbox. Please refer to the notes on this slide for details">
            <a:hlinkClick r:id="rId3"/>
          </p:cNvPr>
          <p:cNvPicPr>
            <a:picLocks noChangeAspect="1"/>
          </p:cNvPicPr>
          <p:nvPr/>
        </p:nvPicPr>
        <p:blipFill>
          <a:blip r:embed="rId4"/>
          <a:stretch>
            <a:fillRect/>
          </a:stretch>
        </p:blipFill>
        <p:spPr>
          <a:xfrm>
            <a:off x="57150" y="0"/>
            <a:ext cx="9015413" cy="5143500"/>
          </a:xfrm>
          <a:prstGeom prst="rect">
            <a:avLst/>
          </a:prstGeom>
          <a:noFill/>
        </p:spPr>
      </p:pic>
      <p:sp>
        <p:nvSpPr>
          <p:cNvPr id="4" name="Title" hidden="1"/>
          <p:cNvSpPr>
            <a:spLocks noGrp="1"/>
          </p:cNvSpPr>
          <p:nvPr>
            <p:ph type="title"/>
          </p:nvPr>
        </p:nvSpPr>
        <p:spPr/>
        <p:txBody>
          <a:bodyPr/>
          <a:lstStyle/>
          <a:p>
            <a:r>
              <a:t>Miscellaneous 2</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49"/>
          <p:cNvSpPr txBox="1">
            <a:spLocks noGrp="1"/>
          </p:cNvSpPr>
          <p:nvPr>
            <p:ph type="title"/>
          </p:nvPr>
        </p:nvSpPr>
        <p:spPr>
          <a:xfrm>
            <a:off x="1506338" y="1686725"/>
            <a:ext cx="2867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RISKS</a:t>
            </a:r>
            <a:endParaRPr dirty="0"/>
          </a:p>
        </p:txBody>
      </p:sp>
      <p:sp>
        <p:nvSpPr>
          <p:cNvPr id="654" name="Google Shape;654;p49"/>
          <p:cNvSpPr txBox="1">
            <a:spLocks noGrp="1"/>
          </p:cNvSpPr>
          <p:nvPr>
            <p:ph type="subTitle" idx="1"/>
          </p:nvPr>
        </p:nvSpPr>
        <p:spPr>
          <a:xfrm>
            <a:off x="1506338" y="2120850"/>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from the Sun</a:t>
            </a:r>
            <a:endParaRPr/>
          </a:p>
        </p:txBody>
      </p:sp>
      <p:sp>
        <p:nvSpPr>
          <p:cNvPr id="655" name="Google Shape;655;p49"/>
          <p:cNvSpPr txBox="1">
            <a:spLocks noGrp="1"/>
          </p:cNvSpPr>
          <p:nvPr>
            <p:ph type="title" idx="2"/>
          </p:nvPr>
        </p:nvSpPr>
        <p:spPr>
          <a:xfrm>
            <a:off x="4790193" y="1686725"/>
            <a:ext cx="28671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ASSUMPTIONS</a:t>
            </a:r>
            <a:endParaRPr/>
          </a:p>
        </p:txBody>
      </p:sp>
      <p:sp>
        <p:nvSpPr>
          <p:cNvPr id="656" name="Google Shape;656;p49"/>
          <p:cNvSpPr txBox="1">
            <a:spLocks noGrp="1"/>
          </p:cNvSpPr>
          <p:nvPr>
            <p:ph type="subTitle" idx="3"/>
          </p:nvPr>
        </p:nvSpPr>
        <p:spPr>
          <a:xfrm>
            <a:off x="4790193" y="2120850"/>
            <a:ext cx="28671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Despite being red, Mars is actually very cold</a:t>
            </a:r>
            <a:endParaRPr/>
          </a:p>
        </p:txBody>
      </p:sp>
      <p:sp>
        <p:nvSpPr>
          <p:cNvPr id="657" name="Google Shape;657;p49"/>
          <p:cNvSpPr txBox="1">
            <a:spLocks noGrp="1"/>
          </p:cNvSpPr>
          <p:nvPr>
            <p:ph type="title" idx="4"/>
          </p:nvPr>
        </p:nvSpPr>
        <p:spPr>
          <a:xfrm>
            <a:off x="1506338" y="3120125"/>
            <a:ext cx="28671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ISSUES</a:t>
            </a:r>
            <a:endParaRPr/>
          </a:p>
        </p:txBody>
      </p:sp>
      <p:sp>
        <p:nvSpPr>
          <p:cNvPr id="658" name="Google Shape;658;p49"/>
          <p:cNvSpPr txBox="1">
            <a:spLocks noGrp="1"/>
          </p:cNvSpPr>
          <p:nvPr>
            <p:ph type="subTitle" idx="5"/>
          </p:nvPr>
        </p:nvSpPr>
        <p:spPr>
          <a:xfrm>
            <a:off x="1506338" y="3554250"/>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 of them all</a:t>
            </a:r>
            <a:endParaRPr/>
          </a:p>
        </p:txBody>
      </p:sp>
      <p:sp>
        <p:nvSpPr>
          <p:cNvPr id="659" name="Google Shape;659;p49"/>
          <p:cNvSpPr txBox="1">
            <a:spLocks noGrp="1"/>
          </p:cNvSpPr>
          <p:nvPr>
            <p:ph type="title" idx="6"/>
          </p:nvPr>
        </p:nvSpPr>
        <p:spPr>
          <a:xfrm>
            <a:off x="4790193" y="3120125"/>
            <a:ext cx="28671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DEPENDENCIES</a:t>
            </a:r>
            <a:endParaRPr/>
          </a:p>
        </p:txBody>
      </p:sp>
      <p:sp>
        <p:nvSpPr>
          <p:cNvPr id="660" name="Google Shape;660;p49"/>
          <p:cNvSpPr txBox="1">
            <a:spLocks noGrp="1"/>
          </p:cNvSpPr>
          <p:nvPr>
            <p:ph type="subTitle" idx="7"/>
          </p:nvPr>
        </p:nvSpPr>
        <p:spPr>
          <a:xfrm>
            <a:off x="4790193" y="3554250"/>
            <a:ext cx="28671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 is the biggest planet of the entire Solar System</a:t>
            </a:r>
            <a:endParaRPr/>
          </a:p>
        </p:txBody>
      </p:sp>
      <p:sp>
        <p:nvSpPr>
          <p:cNvPr id="661" name="Google Shape;661;p49"/>
          <p:cNvSpPr txBox="1">
            <a:spLocks noGrp="1"/>
          </p:cNvSpPr>
          <p:nvPr>
            <p:ph type="title" idx="8"/>
          </p:nvPr>
        </p:nvSpPr>
        <p:spPr>
          <a:xfrm>
            <a:off x="715050" y="358100"/>
            <a:ext cx="7713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END </a:t>
            </a:r>
            <a:r>
              <a:rPr lang="en" dirty="0">
                <a:solidFill>
                  <a:schemeClr val="accent3"/>
                </a:solidFill>
              </a:rPr>
              <a:t>RESULTS</a:t>
            </a:r>
            <a:endParaRPr dirty="0">
              <a:solidFill>
                <a:schemeClr val="accent3"/>
              </a:solidFill>
            </a:endParaRPr>
          </a:p>
        </p:txBody>
      </p:sp>
      <p:sp>
        <p:nvSpPr>
          <p:cNvPr id="662" name="Google Shape;662;p49"/>
          <p:cNvSpPr/>
          <p:nvPr/>
        </p:nvSpPr>
        <p:spPr>
          <a:xfrm>
            <a:off x="715050" y="1909450"/>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9"/>
          <p:cNvSpPr/>
          <p:nvPr/>
        </p:nvSpPr>
        <p:spPr>
          <a:xfrm>
            <a:off x="7733500" y="1909450"/>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9"/>
          <p:cNvSpPr/>
          <p:nvPr/>
        </p:nvSpPr>
        <p:spPr>
          <a:xfrm>
            <a:off x="715050" y="3336900"/>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p:cNvSpPr/>
          <p:nvPr/>
        </p:nvSpPr>
        <p:spPr>
          <a:xfrm>
            <a:off x="7733500" y="3336900"/>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 name="Google Shape;666;p49"/>
          <p:cNvGrpSpPr/>
          <p:nvPr/>
        </p:nvGrpSpPr>
        <p:grpSpPr>
          <a:xfrm>
            <a:off x="891460" y="3505961"/>
            <a:ext cx="342580" cy="339271"/>
            <a:chOff x="5049725" y="1435050"/>
            <a:chExt cx="486550" cy="481850"/>
          </a:xfrm>
        </p:grpSpPr>
        <p:sp>
          <p:nvSpPr>
            <p:cNvPr id="667" name="Google Shape;667;p4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 name="Google Shape;668;p4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 name="Google Shape;669;p4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 name="Google Shape;670;p4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1" name="Google Shape;671;p49"/>
          <p:cNvGrpSpPr/>
          <p:nvPr/>
        </p:nvGrpSpPr>
        <p:grpSpPr>
          <a:xfrm>
            <a:off x="916711" y="2078514"/>
            <a:ext cx="292078" cy="339253"/>
            <a:chOff x="4492800" y="2027925"/>
            <a:chExt cx="414825" cy="481825"/>
          </a:xfrm>
        </p:grpSpPr>
        <p:sp>
          <p:nvSpPr>
            <p:cNvPr id="672" name="Google Shape;672;p4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3" name="Google Shape;673;p4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4" name="Google Shape;674;p49"/>
          <p:cNvGrpSpPr/>
          <p:nvPr/>
        </p:nvGrpSpPr>
        <p:grpSpPr>
          <a:xfrm>
            <a:off x="7911600" y="2078518"/>
            <a:ext cx="339200" cy="339271"/>
            <a:chOff x="5049725" y="2027900"/>
            <a:chExt cx="481750" cy="481850"/>
          </a:xfrm>
        </p:grpSpPr>
        <p:sp>
          <p:nvSpPr>
            <p:cNvPr id="675" name="Google Shape;675;p4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6" name="Google Shape;676;p4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7" name="Google Shape;677;p4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8" name="Google Shape;678;p4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9" name="Google Shape;679;p4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0" name="Google Shape;680;p4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1" name="Google Shape;681;p4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2" name="Google Shape;682;p4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83" name="Google Shape;683;p49"/>
          <p:cNvGrpSpPr/>
          <p:nvPr/>
        </p:nvGrpSpPr>
        <p:grpSpPr>
          <a:xfrm>
            <a:off x="7911574" y="3516583"/>
            <a:ext cx="339253" cy="318042"/>
            <a:chOff x="4456875" y="2635825"/>
            <a:chExt cx="481825" cy="451700"/>
          </a:xfrm>
        </p:grpSpPr>
        <p:sp>
          <p:nvSpPr>
            <p:cNvPr id="684" name="Google Shape;684;p4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5" name="Google Shape;685;p4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6" name="Google Shape;686;p4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7" name="Google Shape;687;p4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8" name="Google Shape;688;p4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89" name="Google Shape;689;p4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56"/>
          <p:cNvSpPr txBox="1">
            <a:spLocks noGrp="1"/>
          </p:cNvSpPr>
          <p:nvPr>
            <p:ph type="ctrTitle"/>
          </p:nvPr>
        </p:nvSpPr>
        <p:spPr>
          <a:xfrm>
            <a:off x="656303" y="669825"/>
            <a:ext cx="7750278"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THANKS FOR YOUR PATIENCE!</a:t>
            </a:r>
            <a:endParaRPr sz="4400" dirty="0"/>
          </a:p>
        </p:txBody>
      </p:sp>
      <p:graphicFrame>
        <p:nvGraphicFramePr>
          <p:cNvPr id="4" name="Object 3">
            <a:extLst>
              <a:ext uri="{FF2B5EF4-FFF2-40B4-BE49-F238E27FC236}">
                <a16:creationId xmlns:a16="http://schemas.microsoft.com/office/drawing/2014/main" id="{CA4BFAA7-6A79-B9E2-28DB-5BC1108C015F}"/>
              </a:ext>
            </a:extLst>
          </p:cNvPr>
          <p:cNvGraphicFramePr>
            <a:graphicFrameLocks noChangeAspect="1"/>
          </p:cNvGraphicFramePr>
          <p:nvPr>
            <p:extLst>
              <p:ext uri="{D42A27DB-BD31-4B8C-83A1-F6EECF244321}">
                <p14:modId xmlns:p14="http://schemas.microsoft.com/office/powerpoint/2010/main" val="3215630645"/>
              </p:ext>
            </p:extLst>
          </p:nvPr>
        </p:nvGraphicFramePr>
        <p:xfrm>
          <a:off x="1524000" y="539750"/>
          <a:ext cx="6096000" cy="4064000"/>
        </p:xfrm>
        <a:graphic>
          <a:graphicData uri="http://schemas.openxmlformats.org/presentationml/2006/ole">
            <mc:AlternateContent xmlns:mc="http://schemas.openxmlformats.org/markup-compatibility/2006">
              <mc:Choice xmlns:v="urn:schemas-microsoft-com:vml" Requires="v">
                <p:oleObj name="Bitmap Image" r:id="rId3" imgW="0" imgH="0" progId="Paint.Picture">
                  <p:embed/>
                </p:oleObj>
              </mc:Choice>
              <mc:Fallback>
                <p:oleObj name="Bitmap Image" r:id="rId3" imgW="0" imgH="0" progId="Paint.Picture">
                  <p:embed/>
                  <p:pic>
                    <p:nvPicPr>
                      <p:cNvPr id="0" name=""/>
                      <p:cNvPicPr/>
                      <p:nvPr/>
                    </p:nvPicPr>
                    <p:blipFill/>
                    <p:spPr>
                      <a:xfrm>
                        <a:off x="1524000" y="539750"/>
                        <a:ext cx="6096000" cy="4064000"/>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26389687-1456-3D2B-ACEE-58F29C8A362F}"/>
              </a:ext>
            </a:extLst>
          </p:cNvPr>
          <p:cNvSpPr txBox="1"/>
          <p:nvPr/>
        </p:nvSpPr>
        <p:spPr>
          <a:xfrm flipV="1">
            <a:off x="2296139" y="3498740"/>
            <a:ext cx="4554488" cy="815162"/>
          </a:xfrm>
          <a:prstGeom prst="rect">
            <a:avLst/>
          </a:prstGeom>
          <a:solidFill>
            <a:schemeClr val="bg1"/>
          </a:solidFill>
        </p:spPr>
        <p:txBody>
          <a:bodyPr wrap="square" rtlCol="0">
            <a:spAutoFit/>
          </a:bodyPr>
          <a:lstStyle/>
          <a:p>
            <a:endParaRPr lang="en-IN" dirty="0"/>
          </a:p>
        </p:txBody>
      </p:sp>
      <p:sp>
        <p:nvSpPr>
          <p:cNvPr id="778" name="Google Shape;778;p56"/>
          <p:cNvSpPr txBox="1">
            <a:spLocks noGrp="1"/>
          </p:cNvSpPr>
          <p:nvPr>
            <p:ph type="subTitle" idx="1"/>
          </p:nvPr>
        </p:nvSpPr>
        <p:spPr>
          <a:xfrm>
            <a:off x="2425075" y="1646825"/>
            <a:ext cx="4293900" cy="2826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IN" dirty="0"/>
              <a:t>To view the full report, visit:</a:t>
            </a:r>
          </a:p>
          <a:p>
            <a:pPr marL="0" lvl="0" indent="0" algn="ctr" rtl="0">
              <a:spcBef>
                <a:spcPts val="0"/>
              </a:spcBef>
              <a:spcAft>
                <a:spcPts val="0"/>
              </a:spcAft>
              <a:buClr>
                <a:schemeClr val="dk1"/>
              </a:buClr>
              <a:buSzPts val="1100"/>
              <a:buFont typeface="Arial"/>
              <a:buNone/>
            </a:pPr>
            <a:endParaRPr lang="en-IN" dirty="0"/>
          </a:p>
          <a:p>
            <a:pPr marL="0" indent="0">
              <a:buClr>
                <a:schemeClr val="dk1"/>
              </a:buClr>
              <a:buSzPts val="1100"/>
            </a:pPr>
            <a:r>
              <a:rPr lang="en-IN" b="1" dirty="0">
                <a:hlinkClick r:id="rId4">
                  <a:extLst>
                    <a:ext uri="{A12FA001-AC4F-418D-AE19-62706E023703}">
                      <ahyp:hlinkClr xmlns:ahyp="http://schemas.microsoft.com/office/drawing/2018/hyperlinkcolor" val="tx"/>
                    </a:ext>
                  </a:extLst>
                </a:hlinkClick>
              </a:rPr>
              <a:t>Power BI | Project | Business Insights 360 - </a:t>
            </a:r>
            <a:r>
              <a:rPr lang="en-IN" b="1" dirty="0" err="1">
                <a:hlinkClick r:id="rId4">
                  <a:extLst>
                    <a:ext uri="{A12FA001-AC4F-418D-AE19-62706E023703}">
                      <ahyp:hlinkClr xmlns:ahyp="http://schemas.microsoft.com/office/drawing/2018/hyperlinkcolor" val="tx"/>
                    </a:ext>
                  </a:extLst>
                </a:hlinkClick>
              </a:rPr>
              <a:t>AtliQ</a:t>
            </a:r>
            <a:r>
              <a:rPr lang="en-IN" b="1" dirty="0">
                <a:hlinkClick r:id="rId4">
                  <a:extLst>
                    <a:ext uri="{A12FA001-AC4F-418D-AE19-62706E023703}">
                      <ahyp:hlinkClr xmlns:ahyp="http://schemas.microsoft.com/office/drawing/2018/hyperlinkcolor" val="tx"/>
                    </a:ext>
                  </a:extLst>
                </a:hlinkClick>
              </a:rPr>
              <a:t> Hardware</a:t>
            </a:r>
            <a:endParaRPr lang="en-IN" b="1" dirty="0"/>
          </a:p>
          <a:p>
            <a:pPr marL="0" indent="0">
              <a:buClr>
                <a:schemeClr val="dk1"/>
              </a:buClr>
              <a:buSzPts val="1100"/>
            </a:pPr>
            <a:endParaRPr lang="en-IN" b="1" dirty="0"/>
          </a:p>
          <a:p>
            <a:pPr marL="0" indent="0">
              <a:buClr>
                <a:schemeClr val="dk1"/>
              </a:buClr>
              <a:buSzPts val="1100"/>
            </a:pPr>
            <a:r>
              <a:rPr lang="en-IN" dirty="0"/>
              <a:t>Report users can further explore the data.</a:t>
            </a:r>
          </a:p>
          <a:p>
            <a:pPr marL="0" indent="0">
              <a:buClr>
                <a:schemeClr val="dk1"/>
              </a:buClr>
              <a:buSzPts val="1100"/>
            </a:pPr>
            <a:r>
              <a:rPr lang="en-IN" dirty="0"/>
              <a:t>Suggestions and Feedback are welcome!</a:t>
            </a:r>
          </a:p>
          <a:p>
            <a:pPr marL="0" lvl="0" indent="0" algn="ctr" rtl="0">
              <a:spcBef>
                <a:spcPts val="0"/>
              </a:spcBef>
              <a:spcAft>
                <a:spcPts val="0"/>
              </a:spcAft>
              <a:buClr>
                <a:schemeClr val="dk1"/>
              </a:buClr>
              <a:buSzPts val="1100"/>
              <a:buFont typeface="Arial"/>
              <a:buNone/>
            </a:pPr>
            <a:endParaRPr dirty="0"/>
          </a:p>
        </p:txBody>
      </p:sp>
    </p:spTree>
    <p:extLst>
      <p:ext uri="{BB962C8B-B14F-4D97-AF65-F5344CB8AC3E}">
        <p14:creationId xmlns:p14="http://schemas.microsoft.com/office/powerpoint/2010/main" val="34153408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56"/>
          <p:cNvSpPr txBox="1">
            <a:spLocks noGrp="1"/>
          </p:cNvSpPr>
          <p:nvPr>
            <p:ph type="ctrTitle"/>
          </p:nvPr>
        </p:nvSpPr>
        <p:spPr>
          <a:xfrm>
            <a:off x="2430025" y="669825"/>
            <a:ext cx="42840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778" name="Google Shape;778;p56"/>
          <p:cNvSpPr txBox="1">
            <a:spLocks noGrp="1"/>
          </p:cNvSpPr>
          <p:nvPr>
            <p:ph type="subTitle" idx="1"/>
          </p:nvPr>
        </p:nvSpPr>
        <p:spPr>
          <a:xfrm>
            <a:off x="2425075" y="1646825"/>
            <a:ext cx="4293900" cy="95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Does anyone have any questions?</a:t>
            </a:r>
            <a:endParaRPr dirty="0"/>
          </a:p>
          <a:p>
            <a:pPr marL="0" lvl="0" indent="0" algn="ctr" rtl="0">
              <a:spcBef>
                <a:spcPts val="0"/>
              </a:spcBef>
              <a:spcAft>
                <a:spcPts val="0"/>
              </a:spcAft>
              <a:buClr>
                <a:schemeClr val="dk1"/>
              </a:buClr>
              <a:buSzPts val="1100"/>
              <a:buFont typeface="Arial"/>
              <a:buNone/>
            </a:pPr>
            <a:r>
              <a:rPr lang="en" dirty="0"/>
              <a:t>youremail@freepik.com</a:t>
            </a:r>
            <a:endParaRPr dirty="0"/>
          </a:p>
          <a:p>
            <a:pPr marL="0" lvl="0" indent="0" algn="ctr" rtl="0">
              <a:spcBef>
                <a:spcPts val="0"/>
              </a:spcBef>
              <a:spcAft>
                <a:spcPts val="0"/>
              </a:spcAft>
              <a:buClr>
                <a:schemeClr val="dk1"/>
              </a:buClr>
              <a:buSzPts val="1100"/>
              <a:buFont typeface="Arial"/>
              <a:buNone/>
            </a:pPr>
            <a:r>
              <a:rPr lang="en" dirty="0"/>
              <a:t>+91 620 421 838</a:t>
            </a:r>
            <a:endParaRPr dirty="0"/>
          </a:p>
          <a:p>
            <a:pPr marL="0" lvl="0" indent="0" algn="ctr" rtl="0">
              <a:spcBef>
                <a:spcPts val="0"/>
              </a:spcBef>
              <a:spcAft>
                <a:spcPts val="0"/>
              </a:spcAft>
              <a:buNone/>
            </a:pPr>
            <a:r>
              <a:rPr lang="en" dirty="0"/>
              <a:t>yourcompany.com</a:t>
            </a:r>
            <a:endParaRPr dirty="0"/>
          </a:p>
        </p:txBody>
      </p:sp>
      <p:sp>
        <p:nvSpPr>
          <p:cNvPr id="779" name="Google Shape;779;p56"/>
          <p:cNvSpPr txBox="1"/>
          <p:nvPr/>
        </p:nvSpPr>
        <p:spPr>
          <a:xfrm>
            <a:off x="2122375" y="4100052"/>
            <a:ext cx="4899300" cy="48852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latin typeface="Raleway Medium"/>
                <a:ea typeface="Raleway Medium"/>
                <a:cs typeface="Raleway Medium"/>
                <a:sym typeface="Raleway Medium"/>
              </a:rPr>
              <a:t>Please keep this slide for attribution</a:t>
            </a:r>
            <a:endParaRPr dirty="0">
              <a:solidFill>
                <a:schemeClr val="accent1"/>
              </a:solidFill>
              <a:latin typeface="Raleway Medium"/>
              <a:ea typeface="Raleway Medium"/>
              <a:cs typeface="Raleway Medium"/>
              <a:sym typeface="Raleway Medium"/>
            </a:endParaRPr>
          </a:p>
        </p:txBody>
      </p:sp>
      <p:grpSp>
        <p:nvGrpSpPr>
          <p:cNvPr id="780" name="Google Shape;780;p56"/>
          <p:cNvGrpSpPr/>
          <p:nvPr/>
        </p:nvGrpSpPr>
        <p:grpSpPr>
          <a:xfrm>
            <a:off x="3847133" y="2884537"/>
            <a:ext cx="1449782" cy="387661"/>
            <a:chOff x="3847133" y="2884537"/>
            <a:chExt cx="1449782" cy="387661"/>
          </a:xfrm>
        </p:grpSpPr>
        <p:grpSp>
          <p:nvGrpSpPr>
            <p:cNvPr id="781" name="Google Shape;781;p56"/>
            <p:cNvGrpSpPr/>
            <p:nvPr/>
          </p:nvGrpSpPr>
          <p:grpSpPr>
            <a:xfrm>
              <a:off x="4909254" y="2884537"/>
              <a:ext cx="387661" cy="387661"/>
              <a:chOff x="1379798" y="1723250"/>
              <a:chExt cx="397887" cy="397887"/>
            </a:xfrm>
          </p:grpSpPr>
          <p:sp>
            <p:nvSpPr>
              <p:cNvPr id="782" name="Google Shape;782;p5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56"/>
            <p:cNvGrpSpPr/>
            <p:nvPr/>
          </p:nvGrpSpPr>
          <p:grpSpPr>
            <a:xfrm>
              <a:off x="3847133" y="2884537"/>
              <a:ext cx="387681" cy="387661"/>
              <a:chOff x="266768" y="1721375"/>
              <a:chExt cx="397907" cy="397887"/>
            </a:xfrm>
          </p:grpSpPr>
          <p:sp>
            <p:nvSpPr>
              <p:cNvPr id="787" name="Google Shape;787;p5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56"/>
            <p:cNvGrpSpPr/>
            <p:nvPr/>
          </p:nvGrpSpPr>
          <p:grpSpPr>
            <a:xfrm>
              <a:off x="4378214" y="2884537"/>
              <a:ext cx="387641" cy="387661"/>
              <a:chOff x="864491" y="1723250"/>
              <a:chExt cx="397866" cy="397887"/>
            </a:xfrm>
          </p:grpSpPr>
          <p:sp>
            <p:nvSpPr>
              <p:cNvPr id="790" name="Google Shape;790;p5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 Logo ,Text box - Title ,Image - Sales ,Image - Marketing ,Image - Finance ,Image - Executive ,Image - Support ,Image - Home ,Image - Info ,Image - Supply Chain ,textbox ,textbox ,textbox ,textbox ,textbox ,textbox ,textbox ,textbox ,textbox ,textbox ,textbox ,textbox ,textbox ,textbox ,textbox ,card ,shape ,image ,image ,textbox ,textbox. Please refer to the notes on this slide for details">
            <a:hlinkClick r:id="rId3"/>
          </p:cNvPr>
          <p:cNvPicPr>
            <a:picLocks noChangeAspect="1"/>
          </p:cNvPicPr>
          <p:nvPr/>
        </p:nvPicPr>
        <p:blipFill>
          <a:blip r:embed="rId4"/>
          <a:stretch>
            <a:fillRect/>
          </a:stretch>
        </p:blipFill>
        <p:spPr>
          <a:xfrm>
            <a:off x="57150" y="0"/>
            <a:ext cx="9015413" cy="5143500"/>
          </a:xfrm>
          <a:prstGeom prst="rect">
            <a:avLst/>
          </a:prstGeom>
          <a:noFill/>
        </p:spPr>
      </p:pic>
      <p:sp>
        <p:nvSpPr>
          <p:cNvPr id="4" name="Title" hidden="1"/>
          <p:cNvSpPr>
            <a:spLocks noGrp="1"/>
          </p:cNvSpPr>
          <p:nvPr>
            <p:ph type="title"/>
          </p:nvPr>
        </p:nvSpPr>
        <p:spPr/>
        <p:txBody>
          <a:bodyPr/>
          <a:lstStyle/>
          <a:p>
            <a:r>
              <a:t>Home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63000">
              <a:srgbClr val="194175"/>
            </a:gs>
            <a:gs pos="100000">
              <a:schemeClr val="accent2"/>
            </a:gs>
          </a:gsLst>
          <a:lin ang="8100019" scaled="0"/>
        </a:gradFill>
        <a:effectLst/>
      </p:bgPr>
    </p:bg>
    <p:spTree>
      <p:nvGrpSpPr>
        <p:cNvPr id="1" name="Shape 391"/>
        <p:cNvGrpSpPr/>
        <p:nvPr/>
      </p:nvGrpSpPr>
      <p:grpSpPr>
        <a:xfrm>
          <a:off x="0" y="0"/>
          <a:ext cx="0" cy="0"/>
          <a:chOff x="0" y="0"/>
          <a:chExt cx="0" cy="0"/>
        </a:xfrm>
      </p:grpSpPr>
      <p:sp>
        <p:nvSpPr>
          <p:cNvPr id="392" name="Google Shape;392;p40"/>
          <p:cNvSpPr txBox="1">
            <a:spLocks noGrp="1"/>
          </p:cNvSpPr>
          <p:nvPr>
            <p:ph type="title"/>
          </p:nvPr>
        </p:nvSpPr>
        <p:spPr>
          <a:xfrm>
            <a:off x="3473249" y="1707250"/>
            <a:ext cx="4800595" cy="119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FINANCE VIEW</a:t>
            </a:r>
            <a:endParaRPr dirty="0"/>
          </a:p>
        </p:txBody>
      </p:sp>
      <p:sp>
        <p:nvSpPr>
          <p:cNvPr id="393" name="Google Shape;393;p40"/>
          <p:cNvSpPr txBox="1">
            <a:spLocks noGrp="1"/>
          </p:cNvSpPr>
          <p:nvPr>
            <p:ph type="subTitle" idx="1"/>
          </p:nvPr>
        </p:nvSpPr>
        <p:spPr>
          <a:xfrm>
            <a:off x="3473249" y="2846391"/>
            <a:ext cx="4406308" cy="1639884"/>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P &amp; L Statement.</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Performance over Time.</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Product and Market Ranking by Metrics.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Used for budgeting, financial reporting, strategic financial planning and assessing the financial health of company.</a:t>
            </a:r>
          </a:p>
          <a:p>
            <a:pPr marL="0" lvl="0" indent="0" algn="l" rtl="0">
              <a:spcBef>
                <a:spcPts val="0"/>
              </a:spcBef>
              <a:spcAft>
                <a:spcPts val="0"/>
              </a:spcAft>
              <a:buNone/>
            </a:pPr>
            <a:endParaRPr lang="en-IN" dirty="0">
              <a:solidFill>
                <a:schemeClr val="bg1"/>
              </a:solidFill>
            </a:endParaRPr>
          </a:p>
        </p:txBody>
      </p:sp>
      <p:sp>
        <p:nvSpPr>
          <p:cNvPr id="394" name="Google Shape;394;p40"/>
          <p:cNvSpPr txBox="1">
            <a:spLocks noGrp="1"/>
          </p:cNvSpPr>
          <p:nvPr>
            <p:ph type="title" idx="2"/>
          </p:nvPr>
        </p:nvSpPr>
        <p:spPr>
          <a:xfrm>
            <a:off x="1562925" y="1960082"/>
            <a:ext cx="1714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10" name="Graphic 9" descr="Money with solid fill">
            <a:extLst>
              <a:ext uri="{FF2B5EF4-FFF2-40B4-BE49-F238E27FC236}">
                <a16:creationId xmlns:a16="http://schemas.microsoft.com/office/drawing/2014/main" id="{7990A247-D5BA-1CCF-C57D-5F0335E9DD7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925" y="1943432"/>
            <a:ext cx="1080000" cy="1080000"/>
          </a:xfrm>
          <a:prstGeom prst="rect">
            <a:avLst/>
          </a:prstGeom>
        </p:spPr>
      </p:pic>
      <p:sp>
        <p:nvSpPr>
          <p:cNvPr id="2" name="TextBox 1">
            <a:extLst>
              <a:ext uri="{FF2B5EF4-FFF2-40B4-BE49-F238E27FC236}">
                <a16:creationId xmlns:a16="http://schemas.microsoft.com/office/drawing/2014/main" id="{70CD6076-EA47-A317-9CA7-9F4939DFBEC0}"/>
              </a:ext>
            </a:extLst>
          </p:cNvPr>
          <p:cNvSpPr txBox="1"/>
          <p:nvPr/>
        </p:nvSpPr>
        <p:spPr>
          <a:xfrm>
            <a:off x="2886074" y="4764881"/>
            <a:ext cx="5114925" cy="307777"/>
          </a:xfrm>
          <a:prstGeom prst="rect">
            <a:avLst/>
          </a:prstGeom>
          <a:noFill/>
        </p:spPr>
        <p:txBody>
          <a:bodyPr wrap="square" rtlCol="0">
            <a:spAutoFit/>
          </a:bodyPr>
          <a:lstStyle/>
          <a:p>
            <a:pPr algn="l" latinLnBrk="1"/>
            <a:r>
              <a:rPr lang="en-IN" b="0" i="0" strike="noStrike" dirty="0">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Power BI | Project | Business Insights 360 - </a:t>
            </a:r>
            <a:r>
              <a:rPr lang="en-IN" b="0" i="0" strike="noStrike" dirty="0" err="1">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AtliQ</a:t>
            </a:r>
            <a:r>
              <a:rPr lang="en-IN" b="0" i="0" strike="noStrike" dirty="0">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 Hardware</a:t>
            </a:r>
            <a:endParaRPr lang="en-IN" b="0" i="0" dirty="0">
              <a:solidFill>
                <a:schemeClr val="accent6">
                  <a:lumMod val="60000"/>
                  <a:lumOff val="40000"/>
                </a:schemeClr>
              </a:solidFill>
              <a:effectLst/>
              <a:latin typeface="Raleway" pitchFamily="2" charset="0"/>
            </a:endParaRPr>
          </a:p>
        </p:txBody>
      </p:sp>
    </p:spTree>
    <p:extLst>
      <p:ext uri="{BB962C8B-B14F-4D97-AF65-F5344CB8AC3E}">
        <p14:creationId xmlns:p14="http://schemas.microsoft.com/office/powerpoint/2010/main" val="14758314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Card - Warning ,Card - Warning ,Card - Warning ,Card - Warning ,Benchmark ,Text box - Note ,Shape - Highlight Selection ,Image - Home ,Image - Supply Chain ,Image - Executive ,Image - Finance ,Image - Marketing ,Image - Sales ,shape ,Net Sales ,textbox ,Net Sales ,textbox ,Net Sales ,textbox ,Slicer - Segment, Category ,Slicer - Customer ,Slicer - Region, Market ,Text box - P &amp; L ,card ,card ,Matrix - Top Markets ,Image - Logo ,actionButton ,Matrix - Top Products ,Performance Across FY ,Slicer - YTD, YTG ,Slicer - Quarters ,Matrix - P &amp; L ,Slicer - FY Desc. Please refer to the notes on this slide for details">
            <a:hlinkClick r:id="rId3"/>
          </p:cNvPr>
          <p:cNvPicPr>
            <a:picLocks noChangeAspect="1"/>
          </p:cNvPicPr>
          <p:nvPr/>
        </p:nvPicPr>
        <p:blipFill>
          <a:blip r:embed="rId4"/>
          <a:stretch>
            <a:fillRect/>
          </a:stretch>
        </p:blipFill>
        <p:spPr>
          <a:xfrm>
            <a:off x="57150" y="0"/>
            <a:ext cx="9015413" cy="5143500"/>
          </a:xfrm>
          <a:prstGeom prst="rect">
            <a:avLst/>
          </a:prstGeom>
          <a:noFill/>
        </p:spPr>
      </p:pic>
      <p:sp>
        <p:nvSpPr>
          <p:cNvPr id="4" name="Title" hidden="1"/>
          <p:cNvSpPr>
            <a:spLocks noGrp="1"/>
          </p:cNvSpPr>
          <p:nvPr>
            <p:ph type="title"/>
          </p:nvPr>
        </p:nvSpPr>
        <p:spPr/>
        <p:txBody>
          <a:bodyPr/>
          <a:lstStyle/>
          <a:p>
            <a:r>
              <a:t>Finance View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6"/>
          <p:cNvSpPr/>
          <p:nvPr/>
        </p:nvSpPr>
        <p:spPr>
          <a:xfrm>
            <a:off x="715100" y="15721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4756600" y="15721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715100" y="31644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4756600" y="31644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txBox="1">
            <a:spLocks noGrp="1"/>
          </p:cNvSpPr>
          <p:nvPr>
            <p:ph type="title"/>
          </p:nvPr>
        </p:nvSpPr>
        <p:spPr>
          <a:xfrm>
            <a:off x="1519323" y="1610525"/>
            <a:ext cx="2328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Gross Sales</a:t>
            </a:r>
            <a:endParaRPr dirty="0"/>
          </a:p>
        </p:txBody>
      </p:sp>
      <p:sp>
        <p:nvSpPr>
          <p:cNvPr id="338" name="Google Shape;338;p36"/>
          <p:cNvSpPr txBox="1">
            <a:spLocks noGrp="1"/>
          </p:cNvSpPr>
          <p:nvPr>
            <p:ph type="subTitle" idx="1"/>
          </p:nvPr>
        </p:nvSpPr>
        <p:spPr>
          <a:xfrm>
            <a:off x="1519313" y="2273250"/>
            <a:ext cx="31527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total revenue generated from sales before deducting any expenses.</a:t>
            </a:r>
            <a:endParaRPr dirty="0"/>
          </a:p>
        </p:txBody>
      </p:sp>
      <p:sp>
        <p:nvSpPr>
          <p:cNvPr id="339" name="Google Shape;339;p36"/>
          <p:cNvSpPr txBox="1">
            <a:spLocks noGrp="1"/>
          </p:cNvSpPr>
          <p:nvPr>
            <p:ph type="title" idx="2"/>
          </p:nvPr>
        </p:nvSpPr>
        <p:spPr>
          <a:xfrm>
            <a:off x="5561799" y="1610525"/>
            <a:ext cx="2328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Pre-Invoice Deductions</a:t>
            </a:r>
            <a:endParaRPr dirty="0"/>
          </a:p>
        </p:txBody>
      </p:sp>
      <p:sp>
        <p:nvSpPr>
          <p:cNvPr id="340" name="Google Shape;340;p36"/>
          <p:cNvSpPr txBox="1">
            <a:spLocks noGrp="1"/>
          </p:cNvSpPr>
          <p:nvPr>
            <p:ph type="subTitle" idx="3"/>
          </p:nvPr>
        </p:nvSpPr>
        <p:spPr>
          <a:xfrm>
            <a:off x="5561793" y="2273250"/>
            <a:ext cx="3496482"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Adjustments/reductions in price made to an invoice before it is officially issued to customer.</a:t>
            </a:r>
            <a:endParaRPr dirty="0"/>
          </a:p>
        </p:txBody>
      </p:sp>
      <p:sp>
        <p:nvSpPr>
          <p:cNvPr id="341" name="Google Shape;341;p36"/>
          <p:cNvSpPr txBox="1">
            <a:spLocks noGrp="1"/>
          </p:cNvSpPr>
          <p:nvPr>
            <p:ph type="title" idx="15"/>
          </p:nvPr>
        </p:nvSpPr>
        <p:spPr>
          <a:xfrm>
            <a:off x="715050" y="358100"/>
            <a:ext cx="7713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FINANCIAL/SALES REPORTING TERMS</a:t>
            </a:r>
            <a:endParaRPr dirty="0"/>
          </a:p>
        </p:txBody>
      </p:sp>
      <p:sp>
        <p:nvSpPr>
          <p:cNvPr id="342" name="Google Shape;342;p36"/>
          <p:cNvSpPr txBox="1">
            <a:spLocks noGrp="1"/>
          </p:cNvSpPr>
          <p:nvPr>
            <p:ph type="title" idx="4"/>
          </p:nvPr>
        </p:nvSpPr>
        <p:spPr>
          <a:xfrm>
            <a:off x="1519323" y="3196325"/>
            <a:ext cx="2328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Net Invoice Sales</a:t>
            </a:r>
            <a:endParaRPr dirty="0"/>
          </a:p>
        </p:txBody>
      </p:sp>
      <p:sp>
        <p:nvSpPr>
          <p:cNvPr id="343" name="Google Shape;343;p36"/>
          <p:cNvSpPr txBox="1">
            <a:spLocks noGrp="1"/>
          </p:cNvSpPr>
          <p:nvPr>
            <p:ph type="subTitle" idx="5"/>
          </p:nvPr>
        </p:nvSpPr>
        <p:spPr>
          <a:xfrm>
            <a:off x="1519313" y="3859050"/>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Gross Sales minus the pre-invoice deductions.</a:t>
            </a:r>
            <a:endParaRPr dirty="0"/>
          </a:p>
        </p:txBody>
      </p:sp>
      <p:sp>
        <p:nvSpPr>
          <p:cNvPr id="344" name="Google Shape;344;p36"/>
          <p:cNvSpPr txBox="1">
            <a:spLocks noGrp="1"/>
          </p:cNvSpPr>
          <p:nvPr>
            <p:ph type="title" idx="6"/>
          </p:nvPr>
        </p:nvSpPr>
        <p:spPr>
          <a:xfrm>
            <a:off x="5561799" y="3196325"/>
            <a:ext cx="2328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Post-Invoice Deductions</a:t>
            </a:r>
            <a:endParaRPr dirty="0"/>
          </a:p>
        </p:txBody>
      </p:sp>
      <p:sp>
        <p:nvSpPr>
          <p:cNvPr id="345" name="Google Shape;345;p36"/>
          <p:cNvSpPr txBox="1">
            <a:spLocks noGrp="1"/>
          </p:cNvSpPr>
          <p:nvPr>
            <p:ph type="subTitle" idx="7"/>
          </p:nvPr>
        </p:nvSpPr>
        <p:spPr>
          <a:xfrm>
            <a:off x="5561793" y="3859050"/>
            <a:ext cx="3496482"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Adjustments/reductions in price made to an invoice after it is officially issued to customer.</a:t>
            </a:r>
          </a:p>
        </p:txBody>
      </p:sp>
      <p:sp>
        <p:nvSpPr>
          <p:cNvPr id="346" name="Google Shape;346;p36"/>
          <p:cNvSpPr txBox="1">
            <a:spLocks noGrp="1"/>
          </p:cNvSpPr>
          <p:nvPr>
            <p:ph type="subTitle" idx="8"/>
          </p:nvPr>
        </p:nvSpPr>
        <p:spPr>
          <a:xfrm>
            <a:off x="715088" y="16469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47" name="Google Shape;347;p36"/>
          <p:cNvSpPr txBox="1">
            <a:spLocks noGrp="1"/>
          </p:cNvSpPr>
          <p:nvPr>
            <p:ph type="subTitle" idx="9"/>
          </p:nvPr>
        </p:nvSpPr>
        <p:spPr>
          <a:xfrm>
            <a:off x="4756588" y="16469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48" name="Google Shape;348;p36"/>
          <p:cNvSpPr txBox="1">
            <a:spLocks noGrp="1"/>
          </p:cNvSpPr>
          <p:nvPr>
            <p:ph type="subTitle" idx="13"/>
          </p:nvPr>
        </p:nvSpPr>
        <p:spPr>
          <a:xfrm>
            <a:off x="715088" y="32392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49" name="Google Shape;349;p36"/>
          <p:cNvSpPr txBox="1">
            <a:spLocks noGrp="1"/>
          </p:cNvSpPr>
          <p:nvPr>
            <p:ph type="subTitle" idx="14"/>
          </p:nvPr>
        </p:nvSpPr>
        <p:spPr>
          <a:xfrm>
            <a:off x="4756588" y="32392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6"/>
          <p:cNvSpPr/>
          <p:nvPr/>
        </p:nvSpPr>
        <p:spPr>
          <a:xfrm>
            <a:off x="715100" y="15721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4756600" y="15721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715100" y="31644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4756600" y="31644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txBox="1">
            <a:spLocks noGrp="1"/>
          </p:cNvSpPr>
          <p:nvPr>
            <p:ph type="title"/>
          </p:nvPr>
        </p:nvSpPr>
        <p:spPr>
          <a:xfrm>
            <a:off x="1519323" y="1610525"/>
            <a:ext cx="2328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Net Sales</a:t>
            </a:r>
            <a:endParaRPr dirty="0"/>
          </a:p>
        </p:txBody>
      </p:sp>
      <p:sp>
        <p:nvSpPr>
          <p:cNvPr id="338" name="Google Shape;338;p36"/>
          <p:cNvSpPr txBox="1">
            <a:spLocks noGrp="1"/>
          </p:cNvSpPr>
          <p:nvPr>
            <p:ph type="subTitle" idx="1"/>
          </p:nvPr>
        </p:nvSpPr>
        <p:spPr>
          <a:xfrm>
            <a:off x="1519313" y="2273250"/>
            <a:ext cx="31527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Gross Margin minus the pre- and post-invoice deductions which include discounts, rebates etc.</a:t>
            </a:r>
            <a:endParaRPr dirty="0"/>
          </a:p>
        </p:txBody>
      </p:sp>
      <p:sp>
        <p:nvSpPr>
          <p:cNvPr id="339" name="Google Shape;339;p36"/>
          <p:cNvSpPr txBox="1">
            <a:spLocks noGrp="1"/>
          </p:cNvSpPr>
          <p:nvPr>
            <p:ph type="title" idx="2"/>
          </p:nvPr>
        </p:nvSpPr>
        <p:spPr>
          <a:xfrm>
            <a:off x="5561799" y="1610525"/>
            <a:ext cx="2328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Total COGS</a:t>
            </a:r>
            <a:endParaRPr dirty="0"/>
          </a:p>
        </p:txBody>
      </p:sp>
      <p:sp>
        <p:nvSpPr>
          <p:cNvPr id="340" name="Google Shape;340;p36"/>
          <p:cNvSpPr txBox="1">
            <a:spLocks noGrp="1"/>
          </p:cNvSpPr>
          <p:nvPr>
            <p:ph type="subTitle" idx="3"/>
          </p:nvPr>
        </p:nvSpPr>
        <p:spPr>
          <a:xfrm>
            <a:off x="5561118" y="2273250"/>
            <a:ext cx="3692011"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Cost of Goods Sold. Direct costs associated with producing goods that a com</a:t>
            </a:r>
            <a:r>
              <a:rPr lang="en-IN" dirty="0"/>
              <a:t>pa</a:t>
            </a:r>
            <a:r>
              <a:rPr lang="en" dirty="0"/>
              <a:t>ny sells. Like manufacturing, transportation etc.</a:t>
            </a:r>
            <a:endParaRPr dirty="0"/>
          </a:p>
        </p:txBody>
      </p:sp>
      <p:sp>
        <p:nvSpPr>
          <p:cNvPr id="341" name="Google Shape;341;p36"/>
          <p:cNvSpPr txBox="1">
            <a:spLocks noGrp="1"/>
          </p:cNvSpPr>
          <p:nvPr>
            <p:ph type="title" idx="15"/>
          </p:nvPr>
        </p:nvSpPr>
        <p:spPr>
          <a:xfrm>
            <a:off x="715050" y="358100"/>
            <a:ext cx="7713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FINANCIAL/SALES REPORTING TERMS</a:t>
            </a:r>
            <a:endParaRPr dirty="0"/>
          </a:p>
        </p:txBody>
      </p:sp>
      <p:sp>
        <p:nvSpPr>
          <p:cNvPr id="342" name="Google Shape;342;p36"/>
          <p:cNvSpPr txBox="1">
            <a:spLocks noGrp="1"/>
          </p:cNvSpPr>
          <p:nvPr>
            <p:ph type="title" idx="4"/>
          </p:nvPr>
        </p:nvSpPr>
        <p:spPr>
          <a:xfrm>
            <a:off x="1519323" y="3196325"/>
            <a:ext cx="2328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Gross Margin</a:t>
            </a:r>
            <a:endParaRPr dirty="0"/>
          </a:p>
        </p:txBody>
      </p:sp>
      <p:sp>
        <p:nvSpPr>
          <p:cNvPr id="343" name="Google Shape;343;p36"/>
          <p:cNvSpPr txBox="1">
            <a:spLocks noGrp="1"/>
          </p:cNvSpPr>
          <p:nvPr>
            <p:ph type="subTitle" idx="5"/>
          </p:nvPr>
        </p:nvSpPr>
        <p:spPr>
          <a:xfrm>
            <a:off x="1519313" y="3859050"/>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Difference between Net Sales and Total COGS. Indicates profitability.</a:t>
            </a:r>
            <a:endParaRPr dirty="0"/>
          </a:p>
        </p:txBody>
      </p:sp>
      <p:sp>
        <p:nvSpPr>
          <p:cNvPr id="344" name="Google Shape;344;p36"/>
          <p:cNvSpPr txBox="1">
            <a:spLocks noGrp="1"/>
          </p:cNvSpPr>
          <p:nvPr>
            <p:ph type="title" idx="6"/>
          </p:nvPr>
        </p:nvSpPr>
        <p:spPr>
          <a:xfrm>
            <a:off x="5561799" y="3196325"/>
            <a:ext cx="3496476"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Gross Margin %</a:t>
            </a:r>
            <a:endParaRPr dirty="0"/>
          </a:p>
        </p:txBody>
      </p:sp>
      <p:sp>
        <p:nvSpPr>
          <p:cNvPr id="345" name="Google Shape;345;p36"/>
          <p:cNvSpPr txBox="1">
            <a:spLocks noGrp="1"/>
          </p:cNvSpPr>
          <p:nvPr>
            <p:ph type="subTitle" idx="7"/>
          </p:nvPr>
        </p:nvSpPr>
        <p:spPr>
          <a:xfrm>
            <a:off x="5561793" y="3859050"/>
            <a:ext cx="3496482"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Percentage of Gross Margin relative to Net Sales. </a:t>
            </a:r>
          </a:p>
        </p:txBody>
      </p:sp>
      <p:sp>
        <p:nvSpPr>
          <p:cNvPr id="346" name="Google Shape;346;p36"/>
          <p:cNvSpPr txBox="1">
            <a:spLocks noGrp="1"/>
          </p:cNvSpPr>
          <p:nvPr>
            <p:ph type="subTitle" idx="8"/>
          </p:nvPr>
        </p:nvSpPr>
        <p:spPr>
          <a:xfrm>
            <a:off x="715088" y="16469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47" name="Google Shape;347;p36"/>
          <p:cNvSpPr txBox="1">
            <a:spLocks noGrp="1"/>
          </p:cNvSpPr>
          <p:nvPr>
            <p:ph type="subTitle" idx="9"/>
          </p:nvPr>
        </p:nvSpPr>
        <p:spPr>
          <a:xfrm>
            <a:off x="4756588" y="16469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348" name="Google Shape;348;p36"/>
          <p:cNvSpPr txBox="1">
            <a:spLocks noGrp="1"/>
          </p:cNvSpPr>
          <p:nvPr>
            <p:ph type="subTitle" idx="13"/>
          </p:nvPr>
        </p:nvSpPr>
        <p:spPr>
          <a:xfrm>
            <a:off x="715088" y="32392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349" name="Google Shape;349;p36"/>
          <p:cNvSpPr txBox="1">
            <a:spLocks noGrp="1"/>
          </p:cNvSpPr>
          <p:nvPr>
            <p:ph type="subTitle" idx="14"/>
          </p:nvPr>
        </p:nvSpPr>
        <p:spPr>
          <a:xfrm>
            <a:off x="4756588" y="32392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spTree>
    <p:extLst>
      <p:ext uri="{BB962C8B-B14F-4D97-AF65-F5344CB8AC3E}">
        <p14:creationId xmlns:p14="http://schemas.microsoft.com/office/powerpoint/2010/main" val="1694711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6"/>
          <p:cNvSpPr/>
          <p:nvPr/>
        </p:nvSpPr>
        <p:spPr>
          <a:xfrm>
            <a:off x="715100" y="15721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6"/>
          <p:cNvSpPr/>
          <p:nvPr/>
        </p:nvSpPr>
        <p:spPr>
          <a:xfrm>
            <a:off x="4756600" y="15721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715100" y="31644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4756600" y="3164442"/>
            <a:ext cx="695400" cy="677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txBox="1">
            <a:spLocks noGrp="1"/>
          </p:cNvSpPr>
          <p:nvPr>
            <p:ph type="title"/>
          </p:nvPr>
        </p:nvSpPr>
        <p:spPr>
          <a:xfrm>
            <a:off x="1519322" y="1610525"/>
            <a:ext cx="3395577"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Gross Margin / Unit</a:t>
            </a:r>
          </a:p>
        </p:txBody>
      </p:sp>
      <p:sp>
        <p:nvSpPr>
          <p:cNvPr id="338" name="Google Shape;338;p36"/>
          <p:cNvSpPr txBox="1">
            <a:spLocks noGrp="1"/>
          </p:cNvSpPr>
          <p:nvPr>
            <p:ph type="subTitle" idx="1"/>
          </p:nvPr>
        </p:nvSpPr>
        <p:spPr>
          <a:xfrm>
            <a:off x="1519313" y="2273250"/>
            <a:ext cx="3237275"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Helps assess profitability of each unit sold. Robust indicator of product profitability.</a:t>
            </a:r>
          </a:p>
        </p:txBody>
      </p:sp>
      <p:sp>
        <p:nvSpPr>
          <p:cNvPr id="339" name="Google Shape;339;p36"/>
          <p:cNvSpPr txBox="1">
            <a:spLocks noGrp="1"/>
          </p:cNvSpPr>
          <p:nvPr>
            <p:ph type="title" idx="2"/>
          </p:nvPr>
        </p:nvSpPr>
        <p:spPr>
          <a:xfrm>
            <a:off x="5561798" y="1610525"/>
            <a:ext cx="384652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Operational Expenses</a:t>
            </a:r>
            <a:endParaRPr dirty="0"/>
          </a:p>
        </p:txBody>
      </p:sp>
      <p:sp>
        <p:nvSpPr>
          <p:cNvPr id="340" name="Google Shape;340;p36"/>
          <p:cNvSpPr txBox="1">
            <a:spLocks noGrp="1"/>
          </p:cNvSpPr>
          <p:nvPr>
            <p:ph type="subTitle" idx="3"/>
          </p:nvPr>
        </p:nvSpPr>
        <p:spPr>
          <a:xfrm>
            <a:off x="5561118" y="2273250"/>
            <a:ext cx="3692011"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Costs incurred in marketing and advertising the products, salaries, utilities etc.</a:t>
            </a:r>
          </a:p>
        </p:txBody>
      </p:sp>
      <p:sp>
        <p:nvSpPr>
          <p:cNvPr id="341" name="Google Shape;341;p36"/>
          <p:cNvSpPr txBox="1">
            <a:spLocks noGrp="1"/>
          </p:cNvSpPr>
          <p:nvPr>
            <p:ph type="title" idx="15"/>
          </p:nvPr>
        </p:nvSpPr>
        <p:spPr>
          <a:xfrm>
            <a:off x="715050" y="358100"/>
            <a:ext cx="7713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FINANCIAL/SALES REPORTING TERMS</a:t>
            </a:r>
            <a:endParaRPr dirty="0"/>
          </a:p>
        </p:txBody>
      </p:sp>
      <p:sp>
        <p:nvSpPr>
          <p:cNvPr id="342" name="Google Shape;342;p36"/>
          <p:cNvSpPr txBox="1">
            <a:spLocks noGrp="1"/>
          </p:cNvSpPr>
          <p:nvPr>
            <p:ph type="title" idx="4"/>
          </p:nvPr>
        </p:nvSpPr>
        <p:spPr>
          <a:xfrm>
            <a:off x="1519323" y="3196325"/>
            <a:ext cx="2328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Net Profit</a:t>
            </a:r>
            <a:endParaRPr dirty="0"/>
          </a:p>
        </p:txBody>
      </p:sp>
      <p:sp>
        <p:nvSpPr>
          <p:cNvPr id="343" name="Google Shape;343;p36"/>
          <p:cNvSpPr txBox="1">
            <a:spLocks noGrp="1"/>
          </p:cNvSpPr>
          <p:nvPr>
            <p:ph type="subTitle" idx="5"/>
          </p:nvPr>
        </p:nvSpPr>
        <p:spPr>
          <a:xfrm>
            <a:off x="1519312" y="3859050"/>
            <a:ext cx="3052687"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Total profit after deducting all expenses from revenue. Indicates overall profitability.</a:t>
            </a:r>
            <a:endParaRPr dirty="0"/>
          </a:p>
        </p:txBody>
      </p:sp>
      <p:sp>
        <p:nvSpPr>
          <p:cNvPr id="344" name="Google Shape;344;p36"/>
          <p:cNvSpPr txBox="1">
            <a:spLocks noGrp="1"/>
          </p:cNvSpPr>
          <p:nvPr>
            <p:ph type="title" idx="6"/>
          </p:nvPr>
        </p:nvSpPr>
        <p:spPr>
          <a:xfrm>
            <a:off x="5561799" y="3196325"/>
            <a:ext cx="3496476"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Net Profit %</a:t>
            </a:r>
            <a:endParaRPr dirty="0"/>
          </a:p>
        </p:txBody>
      </p:sp>
      <p:sp>
        <p:nvSpPr>
          <p:cNvPr id="345" name="Google Shape;345;p36"/>
          <p:cNvSpPr txBox="1">
            <a:spLocks noGrp="1"/>
          </p:cNvSpPr>
          <p:nvPr>
            <p:ph type="subTitle" idx="7"/>
          </p:nvPr>
        </p:nvSpPr>
        <p:spPr>
          <a:xfrm>
            <a:off x="5561793" y="3859050"/>
            <a:ext cx="3496482"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Percentage of Net Profit relative to Net Sales.</a:t>
            </a:r>
          </a:p>
        </p:txBody>
      </p:sp>
      <p:sp>
        <p:nvSpPr>
          <p:cNvPr id="346" name="Google Shape;346;p36"/>
          <p:cNvSpPr txBox="1">
            <a:spLocks noGrp="1"/>
          </p:cNvSpPr>
          <p:nvPr>
            <p:ph type="subTitle" idx="8"/>
          </p:nvPr>
        </p:nvSpPr>
        <p:spPr>
          <a:xfrm>
            <a:off x="715088" y="16469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09</a:t>
            </a:r>
            <a:endParaRPr dirty="0"/>
          </a:p>
        </p:txBody>
      </p:sp>
      <p:sp>
        <p:nvSpPr>
          <p:cNvPr id="347" name="Google Shape;347;p36"/>
          <p:cNvSpPr txBox="1">
            <a:spLocks noGrp="1"/>
          </p:cNvSpPr>
          <p:nvPr>
            <p:ph type="subTitle" idx="9"/>
          </p:nvPr>
        </p:nvSpPr>
        <p:spPr>
          <a:xfrm>
            <a:off x="4756588" y="16469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10</a:t>
            </a:r>
            <a:endParaRPr dirty="0"/>
          </a:p>
        </p:txBody>
      </p:sp>
      <p:sp>
        <p:nvSpPr>
          <p:cNvPr id="348" name="Google Shape;348;p36"/>
          <p:cNvSpPr txBox="1">
            <a:spLocks noGrp="1"/>
          </p:cNvSpPr>
          <p:nvPr>
            <p:ph type="subTitle" idx="13"/>
          </p:nvPr>
        </p:nvSpPr>
        <p:spPr>
          <a:xfrm>
            <a:off x="715088" y="32392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11</a:t>
            </a:r>
            <a:endParaRPr dirty="0"/>
          </a:p>
        </p:txBody>
      </p:sp>
      <p:sp>
        <p:nvSpPr>
          <p:cNvPr id="349" name="Google Shape;349;p36"/>
          <p:cNvSpPr txBox="1">
            <a:spLocks noGrp="1"/>
          </p:cNvSpPr>
          <p:nvPr>
            <p:ph type="subTitle" idx="14"/>
          </p:nvPr>
        </p:nvSpPr>
        <p:spPr>
          <a:xfrm>
            <a:off x="4756588" y="3239292"/>
            <a:ext cx="695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12</a:t>
            </a:r>
            <a:endParaRPr dirty="0"/>
          </a:p>
        </p:txBody>
      </p:sp>
    </p:spTree>
    <p:extLst>
      <p:ext uri="{BB962C8B-B14F-4D97-AF65-F5344CB8AC3E}">
        <p14:creationId xmlns:p14="http://schemas.microsoft.com/office/powerpoint/2010/main" val="3623620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63000">
              <a:srgbClr val="194175"/>
            </a:gs>
            <a:gs pos="100000">
              <a:schemeClr val="accent2"/>
            </a:gs>
          </a:gsLst>
          <a:lin ang="8100019" scaled="0"/>
        </a:gradFill>
        <a:effectLst/>
      </p:bgPr>
    </p:bg>
    <p:spTree>
      <p:nvGrpSpPr>
        <p:cNvPr id="1" name="Shape 391"/>
        <p:cNvGrpSpPr/>
        <p:nvPr/>
      </p:nvGrpSpPr>
      <p:grpSpPr>
        <a:xfrm>
          <a:off x="0" y="0"/>
          <a:ext cx="0" cy="0"/>
          <a:chOff x="0" y="0"/>
          <a:chExt cx="0" cy="0"/>
        </a:xfrm>
      </p:grpSpPr>
      <p:sp>
        <p:nvSpPr>
          <p:cNvPr id="392" name="Google Shape;392;p40"/>
          <p:cNvSpPr txBox="1">
            <a:spLocks noGrp="1"/>
          </p:cNvSpPr>
          <p:nvPr>
            <p:ph type="title"/>
          </p:nvPr>
        </p:nvSpPr>
        <p:spPr>
          <a:xfrm>
            <a:off x="3473250" y="1707250"/>
            <a:ext cx="4360200" cy="119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SALES VIEW</a:t>
            </a:r>
            <a:endParaRPr dirty="0"/>
          </a:p>
        </p:txBody>
      </p:sp>
      <p:sp>
        <p:nvSpPr>
          <p:cNvPr id="393" name="Google Shape;393;p40"/>
          <p:cNvSpPr txBox="1">
            <a:spLocks noGrp="1"/>
          </p:cNvSpPr>
          <p:nvPr>
            <p:ph type="subTitle" idx="1"/>
          </p:nvPr>
        </p:nvSpPr>
        <p:spPr>
          <a:xfrm>
            <a:off x="3473249" y="2757947"/>
            <a:ext cx="4556025" cy="1964072"/>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Clr>
                <a:schemeClr val="bg1"/>
              </a:buClr>
              <a:buFont typeface="Arial" panose="020B0604020202020204" pitchFamily="34" charset="0"/>
              <a:buChar char="•"/>
            </a:pPr>
            <a:r>
              <a:rPr lang="en-IN" sz="1600" dirty="0">
                <a:solidFill>
                  <a:schemeClr val="bg1"/>
                </a:solidFill>
              </a:rPr>
              <a:t>Customer Sales Performance.</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Market Performance Matrix – GM% v/s NS.</a:t>
            </a:r>
          </a:p>
          <a:p>
            <a:pPr marL="285750" lvl="0" indent="-285750" algn="l" rtl="0">
              <a:spcBef>
                <a:spcPts val="0"/>
              </a:spcBef>
              <a:spcAft>
                <a:spcPts val="0"/>
              </a:spcAft>
              <a:buClr>
                <a:schemeClr val="bg1"/>
              </a:buClr>
              <a:buFont typeface="Arial" panose="020B0604020202020204" pitchFamily="34" charset="0"/>
              <a:buChar char="•"/>
            </a:pPr>
            <a:r>
              <a:rPr lang="en-IN" sz="1600" dirty="0">
                <a:solidFill>
                  <a:schemeClr val="bg1"/>
                </a:solidFill>
              </a:rPr>
              <a:t>NS – GM Conversion. Unit Economics.</a:t>
            </a:r>
          </a:p>
          <a:p>
            <a:pPr marL="285750" lvl="0" indent="-285750" algn="l" rtl="0">
              <a:spcBef>
                <a:spcPts val="0"/>
              </a:spcBef>
              <a:spcAft>
                <a:spcPts val="0"/>
              </a:spcAft>
              <a:buClr>
                <a:schemeClr val="bg1"/>
              </a:buClr>
              <a:buFont typeface="Arial" panose="020B0604020202020204" pitchFamily="34" charset="0"/>
              <a:buChar char="•"/>
            </a:pPr>
            <a:r>
              <a:rPr lang="en-IN" sz="1600" dirty="0">
                <a:solidFill>
                  <a:schemeClr val="bg1"/>
                </a:solidFill>
              </a:rPr>
              <a:t>Product-wise Analysis.</a:t>
            </a:r>
          </a:p>
          <a:p>
            <a:pPr marL="285750" lvl="0" indent="-285750" algn="l" rtl="0">
              <a:spcBef>
                <a:spcPts val="0"/>
              </a:spcBef>
              <a:spcAft>
                <a:spcPts val="0"/>
              </a:spcAft>
              <a:buClr>
                <a:schemeClr val="bg1"/>
              </a:buClr>
              <a:buFont typeface="Arial" panose="020B0604020202020204" pitchFamily="34" charset="0"/>
              <a:buChar char="•"/>
            </a:pPr>
            <a:r>
              <a:rPr lang="en-IN" dirty="0">
                <a:solidFill>
                  <a:schemeClr val="bg1"/>
                </a:solidFill>
              </a:rPr>
              <a:t>Used by Sales team to engage with customers, build relationships and drive revenue.</a:t>
            </a:r>
          </a:p>
        </p:txBody>
      </p:sp>
      <p:sp>
        <p:nvSpPr>
          <p:cNvPr id="394" name="Google Shape;394;p40"/>
          <p:cNvSpPr txBox="1">
            <a:spLocks noGrp="1"/>
          </p:cNvSpPr>
          <p:nvPr>
            <p:ph type="title" idx="2"/>
          </p:nvPr>
        </p:nvSpPr>
        <p:spPr>
          <a:xfrm>
            <a:off x="1562925" y="1960082"/>
            <a:ext cx="1714500" cy="104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pic>
        <p:nvPicPr>
          <p:cNvPr id="3" name="Graphic 2" descr="Upward trend with solid fill">
            <a:extLst>
              <a:ext uri="{FF2B5EF4-FFF2-40B4-BE49-F238E27FC236}">
                <a16:creationId xmlns:a16="http://schemas.microsoft.com/office/drawing/2014/main" id="{C5B31ECB-0F73-0B9F-FB30-487AC14736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925" y="1943432"/>
            <a:ext cx="1080000" cy="1080000"/>
          </a:xfrm>
          <a:prstGeom prst="rect">
            <a:avLst/>
          </a:prstGeom>
        </p:spPr>
      </p:pic>
      <p:sp>
        <p:nvSpPr>
          <p:cNvPr id="2" name="TextBox 1">
            <a:extLst>
              <a:ext uri="{FF2B5EF4-FFF2-40B4-BE49-F238E27FC236}">
                <a16:creationId xmlns:a16="http://schemas.microsoft.com/office/drawing/2014/main" id="{8E47430D-EDCE-D939-7821-A87624E97076}"/>
              </a:ext>
            </a:extLst>
          </p:cNvPr>
          <p:cNvSpPr txBox="1"/>
          <p:nvPr/>
        </p:nvSpPr>
        <p:spPr>
          <a:xfrm>
            <a:off x="2886074" y="4764881"/>
            <a:ext cx="5114925" cy="307777"/>
          </a:xfrm>
          <a:prstGeom prst="rect">
            <a:avLst/>
          </a:prstGeom>
          <a:noFill/>
        </p:spPr>
        <p:txBody>
          <a:bodyPr wrap="square" rtlCol="0">
            <a:spAutoFit/>
          </a:bodyPr>
          <a:lstStyle/>
          <a:p>
            <a:pPr algn="l" latinLnBrk="1"/>
            <a:r>
              <a:rPr lang="en-IN" b="0" i="0" strike="noStrike" dirty="0">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Power BI | Project | Business Insights 360 - </a:t>
            </a:r>
            <a:r>
              <a:rPr lang="en-IN" b="0" i="0" strike="noStrike" dirty="0" err="1">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AtliQ</a:t>
            </a:r>
            <a:r>
              <a:rPr lang="en-IN" b="0" i="0" strike="noStrike" dirty="0">
                <a:solidFill>
                  <a:schemeClr val="accent6">
                    <a:lumMod val="60000"/>
                    <a:lumOff val="40000"/>
                  </a:schemeClr>
                </a:solidFill>
                <a:effectLst/>
                <a:latin typeface="Raleway" pitchFamily="2" charset="0"/>
                <a:hlinkClick r:id="rId5">
                  <a:extLst>
                    <a:ext uri="{A12FA001-AC4F-418D-AE19-62706E023703}">
                      <ahyp:hlinkClr xmlns:ahyp="http://schemas.microsoft.com/office/drawing/2018/hyperlinkcolor" val="tx"/>
                    </a:ext>
                  </a:extLst>
                </a:hlinkClick>
              </a:rPr>
              <a:t> Hardware</a:t>
            </a:r>
            <a:endParaRPr lang="en-IN" b="0" i="0" dirty="0">
              <a:solidFill>
                <a:schemeClr val="accent6">
                  <a:lumMod val="60000"/>
                  <a:lumOff val="40000"/>
                </a:schemeClr>
              </a:solidFill>
              <a:effectLst/>
              <a:latin typeface="Raleway" pitchFamily="2" charset="0"/>
            </a:endParaRPr>
          </a:p>
        </p:txBody>
      </p:sp>
    </p:spTree>
    <p:extLst>
      <p:ext uri="{BB962C8B-B14F-4D97-AF65-F5344CB8AC3E}">
        <p14:creationId xmlns:p14="http://schemas.microsoft.com/office/powerpoint/2010/main" val="1424723763"/>
      </p:ext>
    </p:extLst>
  </p:cSld>
  <p:clrMapOvr>
    <a:masterClrMapping/>
  </p:clrMapOvr>
</p:sld>
</file>

<file path=ppt/theme/theme1.xml><?xml version="1.0" encoding="utf-8"?>
<a:theme xmlns:a="http://schemas.openxmlformats.org/drawingml/2006/main" name="Simple Professional Virtual Meeting by Slidesgo">
  <a:themeElements>
    <a:clrScheme name="Simple Light">
      <a:dk1>
        <a:srgbClr val="000000"/>
      </a:dk1>
      <a:lt1>
        <a:srgbClr val="FFFFFF"/>
      </a:lt1>
      <a:dk2>
        <a:srgbClr val="FFFDFD"/>
      </a:dk2>
      <a:lt2>
        <a:srgbClr val="606060"/>
      </a:lt2>
      <a:accent1>
        <a:srgbClr val="323366"/>
      </a:accent1>
      <a:accent2>
        <a:srgbClr val="004F83"/>
      </a:accent2>
      <a:accent3>
        <a:srgbClr val="FAB403"/>
      </a:accent3>
      <a:accent4>
        <a:srgbClr val="FABE75"/>
      </a:accent4>
      <a:accent5>
        <a:srgbClr val="00373D"/>
      </a:accent5>
      <a:accent6>
        <a:srgbClr val="00929B"/>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TotalTime>
  <Words>2574</Words>
  <Application>Microsoft Office PowerPoint</Application>
  <PresentationFormat>On-screen Show (16:9)</PresentationFormat>
  <Paragraphs>918</Paragraphs>
  <Slides>23</Slides>
  <Notes>23</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1" baseType="lpstr">
      <vt:lpstr>Arial</vt:lpstr>
      <vt:lpstr>Raleway Medium</vt:lpstr>
      <vt:lpstr>Raleway</vt:lpstr>
      <vt:lpstr>Ramabhadra</vt:lpstr>
      <vt:lpstr>Montserrat ExtraBold</vt:lpstr>
      <vt:lpstr>Montserrat</vt:lpstr>
      <vt:lpstr>Simple Professional Virtual Meeting by Slidesgo</vt:lpstr>
      <vt:lpstr>Paintbrush Picture</vt:lpstr>
      <vt:lpstr>BUSINESS INSIGHTS 360 ATLIQ HARDWARE</vt:lpstr>
      <vt:lpstr>HOME VIEW</vt:lpstr>
      <vt:lpstr>Home</vt:lpstr>
      <vt:lpstr>FINANCE VIEW</vt:lpstr>
      <vt:lpstr>Finance View</vt:lpstr>
      <vt:lpstr>Gross Sales</vt:lpstr>
      <vt:lpstr>Net Sales</vt:lpstr>
      <vt:lpstr>Gross Margin / Unit</vt:lpstr>
      <vt:lpstr>SALES VIEW</vt:lpstr>
      <vt:lpstr>Sales View</vt:lpstr>
      <vt:lpstr>MARKETING VIEW</vt:lpstr>
      <vt:lpstr>Marketing View</vt:lpstr>
      <vt:lpstr>SUPPLY CHAIN VIEW</vt:lpstr>
      <vt:lpstr>Supply Chain View</vt:lpstr>
      <vt:lpstr>EXECUTIVE VIEW</vt:lpstr>
      <vt:lpstr>Executive View</vt:lpstr>
      <vt:lpstr>MISCELLANEOUS 1</vt:lpstr>
      <vt:lpstr>Miscellaneous 1</vt:lpstr>
      <vt:lpstr>MISCELLANEOUS 2</vt:lpstr>
      <vt:lpstr>Miscellaneous 2</vt:lpstr>
      <vt:lpstr>RISKS</vt:lpstr>
      <vt:lpstr>THANKS FOR YOUR PATIENCE!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SIMPLE PROFESSIONAL VIRTUAL MEETING</dc:title>
  <dc:creator>Mayur V</dc:creator>
  <cp:lastModifiedBy>Mayur V</cp:lastModifiedBy>
  <cp:revision>7</cp:revision>
  <dcterms:modified xsi:type="dcterms:W3CDTF">2024-02-04T16:45:44Z</dcterms:modified>
</cp:coreProperties>
</file>